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7"/>
  </p:notesMasterIdLst>
  <p:handoutMasterIdLst>
    <p:handoutMasterId r:id="rId8"/>
  </p:handoutMasterIdLst>
  <p:sldIdLst>
    <p:sldId id="375" r:id="rId2"/>
    <p:sldId id="370" r:id="rId3"/>
    <p:sldId id="373" r:id="rId4"/>
    <p:sldId id="366" r:id="rId5"/>
    <p:sldId id="369" r:id="rId6"/>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46851356-A9F1-4F0D-AB22-8E0847B17CB4}">
          <p14:sldIdLst>
            <p14:sldId id="375"/>
            <p14:sldId id="370"/>
            <p14:sldId id="373"/>
            <p14:sldId id="366"/>
            <p14:sldId id="369"/>
          </p14:sldIdLst>
        </p14:section>
      </p14:sectionLst>
    </p:ex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006600"/>
    <a:srgbClr val="FFFFCC"/>
    <a:srgbClr val="99D6EC"/>
    <a:srgbClr val="FF5A00"/>
    <a:srgbClr val="0098D0"/>
    <a:srgbClr val="0064C8"/>
    <a:srgbClr val="B197D3"/>
    <a:srgbClr val="FFBE3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940" y="44"/>
      </p:cViewPr>
      <p:guideLst>
        <p:guide orient="horz" pos="414"/>
        <p:guide pos="126"/>
      </p:guideLst>
    </p:cSldViewPr>
  </p:slideViewPr>
  <p:notesTextViewPr>
    <p:cViewPr>
      <p:scale>
        <a:sx n="1" d="1"/>
        <a:sy n="1" d="1"/>
      </p:scale>
      <p:origin x="0" y="0"/>
    </p:cViewPr>
  </p:notesTextViewPr>
  <p:notesViewPr>
    <p:cSldViewPr snapToGrid="0">
      <p:cViewPr>
        <p:scale>
          <a:sx n="1" d="2"/>
          <a:sy n="1" d="2"/>
        </p:scale>
        <p:origin x="0" y="0"/>
      </p:cViewPr>
      <p:guideLst>
        <p:guide orient="horz" pos="3108"/>
        <p:guide pos="2122"/>
      </p:guideLst>
    </p:cSldViewPr>
  </p:notesViewPr>
  <p:gridSpacing cx="76200" cy="76200"/>
</p:viewPr>
</file>

<file path=ppt/_rels/presentation.xml.rels>&#65279;<?xml version="1.0" encoding="utf-8" standalone="yes"?>
<Relationships xmlns="http://schemas.openxmlformats.org/package/2006/relationships">
  <Relationship Id="rId8" Type="http://schemas.openxmlformats.org/officeDocument/2006/relationships/handoutMaster" Target="handoutMasters/handoutMaster1.xml" />
  <Relationship Id="rId13" Type="http://schemas.openxmlformats.org/officeDocument/2006/relationships/tableStyles" Target="tableStyles.xml" />
  <Relationship Id="rId3" Type="http://schemas.openxmlformats.org/officeDocument/2006/relationships/slide" Target="slides/slide2.xml" />
  <Relationship Id="rId7" Type="http://schemas.openxmlformats.org/officeDocument/2006/relationships/notesMaster" Target="notesMasters/notesMaster1.xml" />
  <Relationship Id="rId12" Type="http://schemas.openxmlformats.org/officeDocument/2006/relationships/theme" Target="theme/theme1.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slide" Target="slides/slide5.xml" />
  <Relationship Id="rId11" Type="http://schemas.openxmlformats.org/officeDocument/2006/relationships/viewProps" Target="viewProps.xml" />
  <Relationship Id="rId5" Type="http://schemas.openxmlformats.org/officeDocument/2006/relationships/slide" Target="slides/slide4.xml" />
  <Relationship Id="rId10" Type="http://schemas.openxmlformats.org/officeDocument/2006/relationships/presProps" Target="presProps.xml" />
  <Relationship Id="rId4" Type="http://schemas.openxmlformats.org/officeDocument/2006/relationships/slide" Target="slides/slide3.xml" />
  <Relationship Id="rId9" Type="http://schemas.openxmlformats.org/officeDocument/2006/relationships/commentAuthors" Target="commentAuthors.xml" />
</Relationships>
</file>

<file path=ppt/handoutMasters/_rels/handoutMaster1.xml.rels>&#65279;<?xml version="1.0" encoding="utf-8" standalone="yes"?>
<Relationships xmlns="http://schemas.openxmlformats.org/package/2006/relationships">
  <Relationship Id="rId1" Type="http://schemas.openxmlformats.org/officeDocument/2006/relationships/theme" Target="../theme/theme3.xml" />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r>
              <a:rPr kumimoji="1" lang="ja-JP" altLang="en-US" sz="140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a:t>機密性○</a:t>
            </a:r>
            <a:endParaRPr lang="en-US" altLang="ja-JP"/>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_rels/notesSlide3.xml.rels>&#65279;<?xml version="1.0" encoding="utf-8" standalone="yes"?>
<Relationships xmlns="http://schemas.openxmlformats.org/package/2006/relationships">
  <Relationship Id="rId2" Type="http://schemas.openxmlformats.org/officeDocument/2006/relationships/slide" Target="../slides/slide3.xml" />
  <Relationship Id="rId1" Type="http://schemas.openxmlformats.org/officeDocument/2006/relationships/notesMaster" Target="../notesMasters/notesMaster1.xml" />
</Relationships>
</file>

<file path=ppt/notesSlides/_rels/notesSlide4.xml.rels>&#65279;<?xml version="1.0" encoding="utf-8" standalone="yes"?>
<Relationships xmlns="http://schemas.openxmlformats.org/package/2006/relationships">
  <Relationship Id="rId2" Type="http://schemas.openxmlformats.org/officeDocument/2006/relationships/slide" Target="../slides/slide4.xml" />
  <Relationship Id="rId1" Type="http://schemas.openxmlformats.org/officeDocument/2006/relationships/notesMaster" Target="../notesMasters/notesMaster1.xml" />
</Relationships>
</file>

<file path=ppt/notesSlides/_rels/notesSlide5.xml.rels>&#65279;<?xml version="1.0" encoding="utf-8" standalone="yes"?>
<Relationships xmlns="http://schemas.openxmlformats.org/package/2006/relationships">
  <Relationship Id="rId2" Type="http://schemas.openxmlformats.org/officeDocument/2006/relationships/slide" Target="../slides/slide5.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2111114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2664594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1091027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445917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504517937"/>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2023/7/25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2023/7/25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2023/7/25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20pt</a:t>
            </a:r>
            <a:r>
              <a:rPr kumimoji="1" lang="ja-JP" altLang="en-US"/>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14pt</a:t>
            </a:r>
            <a:r>
              <a:rPr kumimoji="1" lang="ja-JP" altLang="en-US"/>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10.5pt</a:t>
            </a:r>
            <a:r>
              <a:rPr kumimoji="1" lang="ja-JP" altLang="en-US"/>
              <a:t>）</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9527790"/>
      </p:ext>
    </p:extLst>
  </p:cSld>
  <p:clrMapOvr>
    <a:masterClrMapping/>
  </p:clrMapOvr>
</p:sldLayout>
</file>

<file path=ppt/slideMasters/_rels/slideMaster1.xml.rels>&#65279;<?xml version="1.0" encoding="utf-8" standalone="yes"?>
<Relationships xmlns="http://schemas.openxmlformats.org/package/2006/relationships">
  <Relationship Id="rId3" Type="http://schemas.openxmlformats.org/officeDocument/2006/relationships/slideLayout" Target="../slideLayouts/slideLayout3.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4" Type="http://schemas.openxmlformats.org/officeDocument/2006/relationships/theme" Target="../theme/theme1.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2023/7/25</a:t>
            </a:fld>
            <a:endParaRPr lang="ja-JP" altLang="en-US"/>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3.xml" />
</Relationships>
</file>

<file path=ppt/slides/_rels/slide2.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3.xml" />
</Relationships>
</file>

<file path=ppt/slides/_rels/slide3.xml.rels>&#65279;<?xml version="1.0" encoding="utf-8" standalone="yes"?>
<Relationships xmlns="http://schemas.openxmlformats.org/package/2006/relationships">
  <Relationship Id="rId2" Type="http://schemas.openxmlformats.org/officeDocument/2006/relationships/notesSlide" Target="../notesSlides/notesSlide3.xml" />
  <Relationship Id="rId1" Type="http://schemas.openxmlformats.org/officeDocument/2006/relationships/slideLayout" Target="../slideLayouts/slideLayout3.xml" />
</Relationships>
</file>

<file path=ppt/slides/_rels/slide4.xml.rels>&#65279;<?xml version="1.0" encoding="utf-8" standalone="yes"?>
<Relationships xmlns="http://schemas.openxmlformats.org/package/2006/relationships">
  <Relationship Id="rId2" Type="http://schemas.openxmlformats.org/officeDocument/2006/relationships/notesSlide" Target="../notesSlides/notesSlide4.xml" />
  <Relationship Id="rId1" Type="http://schemas.openxmlformats.org/officeDocument/2006/relationships/slideLayout" Target="../slideLayouts/slideLayout3.xml" />
</Relationships>
</file>

<file path=ppt/slides/_rels/slide5.xml.rels>&#65279;<?xml version="1.0" encoding="utf-8" standalone="yes"?>
<Relationships xmlns="http://schemas.openxmlformats.org/package/2006/relationships">
  <Relationship Id="rId2" Type="http://schemas.openxmlformats.org/officeDocument/2006/relationships/notesSlide" Target="../notesSlides/notesSlide5.xml" />
  <Relationship Id="rId1" Type="http://schemas.openxmlformats.org/officeDocument/2006/relationships/slideLayout" Target="../slideLayouts/slideLayout3.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タイトル 2">
            <a:extLst>
              <a:ext uri="{FF2B5EF4-FFF2-40B4-BE49-F238E27FC236}">
                <a16:creationId xmlns:a16="http://schemas.microsoft.com/office/drawing/2014/main" id="{3BA184F6-1B8C-402F-8D46-B6A4CE2B3ABD}"/>
              </a:ext>
            </a:extLst>
          </p:cNvPr>
          <p:cNvSpPr txBox="1">
            <a:spLocks/>
          </p:cNvSpPr>
          <p:nvPr/>
        </p:nvSpPr>
        <p:spPr>
          <a:xfrm>
            <a:off x="0" y="-6937"/>
            <a:ext cx="6509857" cy="4001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2000" dirty="0">
                <a:solidFill>
                  <a:schemeClr val="tx1">
                    <a:lumMod val="85000"/>
                    <a:lumOff val="15000"/>
                  </a:schemeClr>
                </a:solidFill>
                <a:latin typeface="メイリオ" panose="020B0604030504040204" pitchFamily="50" charset="-128"/>
                <a:ea typeface="メイリオ" panose="020B0604030504040204" pitchFamily="50" charset="-128"/>
              </a:rPr>
              <a:t>【TOHOKU DX</a:t>
            </a:r>
            <a:r>
              <a:rPr lang="ja-JP" altLang="en-US" sz="2000" dirty="0">
                <a:solidFill>
                  <a:schemeClr val="tx1">
                    <a:lumMod val="85000"/>
                    <a:lumOff val="15000"/>
                  </a:schemeClr>
                </a:solidFill>
                <a:latin typeface="メイリオ" panose="020B0604030504040204" pitchFamily="50" charset="-128"/>
                <a:ea typeface="メイリオ" panose="020B0604030504040204" pitchFamily="50" charset="-128"/>
              </a:rPr>
              <a:t>大賞　応募案件概要</a:t>
            </a:r>
            <a:r>
              <a:rPr lang="en-US" altLang="ja-JP" sz="2000" dirty="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2000" dirty="0">
                <a:solidFill>
                  <a:schemeClr val="tx1">
                    <a:lumMod val="85000"/>
                    <a:lumOff val="15000"/>
                  </a:schemeClr>
                </a:solidFill>
                <a:latin typeface="メイリオ" panose="020B0604030504040204" pitchFamily="50" charset="-128"/>
                <a:ea typeface="メイリオ" panose="020B0604030504040204" pitchFamily="50" charset="-128"/>
              </a:rPr>
              <a:t>＜様式２＞</a:t>
            </a:r>
            <a:endParaRPr lang="ja-JP" altLang="en-US" sz="32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51" name="テキスト ボックス 50">
            <a:extLst>
              <a:ext uri="{FF2B5EF4-FFF2-40B4-BE49-F238E27FC236}">
                <a16:creationId xmlns:a16="http://schemas.microsoft.com/office/drawing/2014/main" id="{D496EE11-E79B-4BE5-94A6-F42B2DF2325D}"/>
              </a:ext>
            </a:extLst>
          </p:cNvPr>
          <p:cNvSpPr txBox="1"/>
          <p:nvPr/>
        </p:nvSpPr>
        <p:spPr>
          <a:xfrm>
            <a:off x="134185" y="375001"/>
            <a:ext cx="9640130" cy="369332"/>
          </a:xfrm>
          <a:prstGeom prst="rect">
            <a:avLst/>
          </a:prstGeom>
          <a:noFill/>
        </p:spPr>
        <p:txBody>
          <a:bodyPr wrap="square" rtlCol="0">
            <a:spAutoFit/>
          </a:bodyPr>
          <a:lstStyle/>
          <a:p>
            <a:r>
              <a:rPr kumimoji="1" lang="ja-JP" altLang="en-US" dirty="0">
                <a:solidFill>
                  <a:schemeClr val="accent3">
                    <a:lumMod val="50000"/>
                  </a:schemeClr>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案件名：</a:t>
            </a:r>
            <a:r>
              <a:rPr lang="ja-JP" altLang="en-US"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a:t>
            </a:r>
            <a:r>
              <a:rPr lang="en-US" altLang="ja-JP"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40</a:t>
            </a:r>
            <a:r>
              <a:rPr lang="ja-JP" altLang="en-US"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字以内）</a:t>
            </a:r>
            <a:endParaRPr kumimoji="1"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52" name="直線コネクタ 51">
            <a:extLst>
              <a:ext uri="{FF2B5EF4-FFF2-40B4-BE49-F238E27FC236}">
                <a16:creationId xmlns:a16="http://schemas.microsoft.com/office/drawing/2014/main" id="{1D926F3B-9EA6-4DFD-8347-DC37D9F2D6B1}"/>
              </a:ext>
            </a:extLst>
          </p:cNvPr>
          <p:cNvCxnSpPr>
            <a:cxnSpLocks/>
          </p:cNvCxnSpPr>
          <p:nvPr/>
        </p:nvCxnSpPr>
        <p:spPr>
          <a:xfrm>
            <a:off x="219741" y="727233"/>
            <a:ext cx="9461586" cy="0"/>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0C38FB5D-0D78-4E1E-8A67-31E24B4BE83F}"/>
              </a:ext>
            </a:extLst>
          </p:cNvPr>
          <p:cNvSpPr txBox="1"/>
          <p:nvPr/>
        </p:nvSpPr>
        <p:spPr>
          <a:xfrm>
            <a:off x="134185" y="804511"/>
            <a:ext cx="7038971" cy="369332"/>
          </a:xfrm>
          <a:prstGeom prst="rect">
            <a:avLst/>
          </a:prstGeom>
          <a:noFill/>
        </p:spPr>
        <p:txBody>
          <a:bodyPr wrap="square" rtlCol="0">
            <a:spAutoFit/>
          </a:bodyPr>
          <a:lstStyle/>
          <a:p>
            <a:r>
              <a:rPr kumimoji="1" lang="ja-JP" altLang="en-US" dirty="0">
                <a:solidFill>
                  <a:schemeClr val="accent3">
                    <a:lumMod val="50000"/>
                  </a:schemeClr>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企業・団体</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名：○○○○・・・</a:t>
            </a:r>
            <a:r>
              <a:rPr lang="en-US" altLang="ja-JP"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会社</a:t>
            </a:r>
            <a:r>
              <a:rPr lang="en-US" altLang="ja-JP"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HP</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の</a:t>
            </a:r>
            <a:r>
              <a:rPr lang="en-US" altLang="ja-JP"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URL</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や</a:t>
            </a:r>
            <a:r>
              <a:rPr lang="en-US" altLang="ja-JP"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QR</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コード</a:t>
            </a:r>
            <a:r>
              <a:rPr lang="en-US" altLang="ja-JP"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a:t>
            </a:r>
            <a:endParaRPr kumimoji="1"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18" name="直線コネクタ 17">
            <a:extLst>
              <a:ext uri="{FF2B5EF4-FFF2-40B4-BE49-F238E27FC236}">
                <a16:creationId xmlns:a16="http://schemas.microsoft.com/office/drawing/2014/main" id="{C0BE18F3-FF32-4891-A88E-3325AB6FAC71}"/>
              </a:ext>
            </a:extLst>
          </p:cNvPr>
          <p:cNvCxnSpPr>
            <a:cxnSpLocks/>
          </p:cNvCxnSpPr>
          <p:nvPr/>
        </p:nvCxnSpPr>
        <p:spPr>
          <a:xfrm>
            <a:off x="219741" y="1128168"/>
            <a:ext cx="9461586" cy="0"/>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23" name="表 22">
            <a:extLst>
              <a:ext uri="{FF2B5EF4-FFF2-40B4-BE49-F238E27FC236}">
                <a16:creationId xmlns:a16="http://schemas.microsoft.com/office/drawing/2014/main" id="{901E114B-D741-47F8-9C65-2BAAAC0481CC}"/>
              </a:ext>
            </a:extLst>
          </p:cNvPr>
          <p:cNvGraphicFramePr>
            <a:graphicFrameLocks noGrp="1"/>
          </p:cNvGraphicFramePr>
          <p:nvPr>
            <p:extLst>
              <p:ext uri="{D42A27DB-BD31-4B8C-83A1-F6EECF244321}">
                <p14:modId xmlns:p14="http://schemas.microsoft.com/office/powerpoint/2010/main" val="4112029249"/>
              </p:ext>
            </p:extLst>
          </p:nvPr>
        </p:nvGraphicFramePr>
        <p:xfrm>
          <a:off x="219741" y="1234022"/>
          <a:ext cx="9448385" cy="5341044"/>
        </p:xfrm>
        <a:graphic>
          <a:graphicData uri="http://schemas.openxmlformats.org/drawingml/2006/table">
            <a:tbl>
              <a:tblPr firstRow="1" bandRow="1">
                <a:tableStyleId>{F2DE63D5-997A-4646-A377-4702673A728D}</a:tableStyleId>
              </a:tblPr>
              <a:tblGrid>
                <a:gridCol w="9448385">
                  <a:extLst>
                    <a:ext uri="{9D8B030D-6E8A-4147-A177-3AD203B41FA5}">
                      <a16:colId xmlns:a16="http://schemas.microsoft.com/office/drawing/2014/main" val="2338736714"/>
                    </a:ext>
                  </a:extLst>
                </a:gridCol>
              </a:tblGrid>
              <a:tr h="133139">
                <a:tc>
                  <a:txBody>
                    <a:bodyPr/>
                    <a:lstStyle/>
                    <a:p>
                      <a:pPr algn="l"/>
                      <a:r>
                        <a:rPr kumimoji="1" lang="ja-JP" altLang="en-US" sz="1800" b="1" dirty="0">
                          <a:latin typeface="メイリオ" panose="020B0604030504040204" pitchFamily="50" charset="-128"/>
                          <a:ea typeface="メイリオ" panose="020B0604030504040204" pitchFamily="50" charset="-128"/>
                        </a:rPr>
                        <a:t>取組の内容</a:t>
                      </a:r>
                    </a:p>
                  </a:txBody>
                  <a:tcPr/>
                </a:tc>
                <a:extLst>
                  <a:ext uri="{0D108BD9-81ED-4DB2-BD59-A6C34878D82A}">
                    <a16:rowId xmlns:a16="http://schemas.microsoft.com/office/drawing/2014/main" val="3887823602"/>
                  </a:ext>
                </a:extLst>
              </a:tr>
              <a:tr h="4975284">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dirty="0">
                          <a:solidFill>
                            <a:schemeClr val="tx1"/>
                          </a:solidFill>
                          <a:latin typeface="メイリオ" panose="020B0604030504040204" pitchFamily="50" charset="-128"/>
                          <a:ea typeface="メイリオ" panose="020B0604030504040204" pitchFamily="50" charset="-128"/>
                        </a:rPr>
                        <a:t>　　　　　　　　　　　　　　　　　　　　　　　　　　　　　　　</a:t>
                      </a:r>
                      <a:endParaRPr lang="en-US" altLang="ja-JP" sz="14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3" name="テキスト ボックス 2">
            <a:extLst>
              <a:ext uri="{FF2B5EF4-FFF2-40B4-BE49-F238E27FC236}">
                <a16:creationId xmlns:a16="http://schemas.microsoft.com/office/drawing/2014/main" id="{129FD4DC-F5E1-A4C8-E881-DFB3C3F3BB35}"/>
              </a:ext>
            </a:extLst>
          </p:cNvPr>
          <p:cNvSpPr txBox="1"/>
          <p:nvPr/>
        </p:nvSpPr>
        <p:spPr>
          <a:xfrm>
            <a:off x="7405420" y="35228"/>
            <a:ext cx="2348720" cy="646331"/>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本頁は公表を想定しています。</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文字の大きさは</a:t>
            </a:r>
            <a:r>
              <a:rPr kumimoji="1" lang="en-US" altLang="ja-JP" sz="12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16pt</a:t>
            </a:r>
            <a:r>
              <a:rPr kumimoji="1" lang="ja-JP" altLang="en-US" sz="12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とし、１枚に</a:t>
            </a:r>
            <a:endParaRPr kumimoji="1" lang="en-US" altLang="ja-JP" sz="12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収まるように</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作成ください。</a:t>
            </a:r>
          </a:p>
        </p:txBody>
      </p:sp>
      <p:sp>
        <p:nvSpPr>
          <p:cNvPr id="2" name="テキスト ボックス 1">
            <a:extLst>
              <a:ext uri="{FF2B5EF4-FFF2-40B4-BE49-F238E27FC236}">
                <a16:creationId xmlns:a16="http://schemas.microsoft.com/office/drawing/2014/main" id="{81411A0E-476D-C5EF-C9E9-AF6BE986B1C2}"/>
              </a:ext>
            </a:extLst>
          </p:cNvPr>
          <p:cNvSpPr txBox="1"/>
          <p:nvPr/>
        </p:nvSpPr>
        <p:spPr>
          <a:xfrm>
            <a:off x="5797130" y="2038997"/>
            <a:ext cx="3666477" cy="3970318"/>
          </a:xfrm>
          <a:prstGeom prst="rect">
            <a:avLst/>
          </a:prstGeom>
          <a:noFill/>
          <a:ln>
            <a:solidFill>
              <a:schemeClr val="tx1"/>
            </a:solidFill>
          </a:ln>
        </p:spPr>
        <p:txBody>
          <a:bodyPr wrap="square" rtlCol="0">
            <a:spAutoFit/>
          </a:bodyPr>
          <a:lstStyle/>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a:extLst>
              <a:ext uri="{FF2B5EF4-FFF2-40B4-BE49-F238E27FC236}">
                <a16:creationId xmlns:a16="http://schemas.microsoft.com/office/drawing/2014/main" id="{34E5B435-1DFF-FF64-64F0-EA1547F63207}"/>
              </a:ext>
            </a:extLst>
          </p:cNvPr>
          <p:cNvSpPr txBox="1"/>
          <p:nvPr/>
        </p:nvSpPr>
        <p:spPr>
          <a:xfrm>
            <a:off x="232941" y="1674852"/>
            <a:ext cx="5564189" cy="4801314"/>
          </a:xfrm>
          <a:prstGeom prst="rect">
            <a:avLst/>
          </a:prstGeom>
          <a:noFill/>
        </p:spPr>
        <p:txBody>
          <a:bodyPr wrap="square" rtlCol="0">
            <a:spAutoFit/>
          </a:bodyPr>
          <a:lstStyle/>
          <a:p>
            <a:r>
              <a:rPr kumimoji="1" lang="en-US" altLang="ja-JP" b="1" dirty="0">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b="1" dirty="0">
                <a:latin typeface="メイリオ" panose="020B0604030504040204" pitchFamily="50" charset="-128"/>
                <a:ea typeface="メイリオ" panose="020B0604030504040204" pitchFamily="50" charset="-128"/>
                <a:cs typeface="Meiryo UI" panose="020B0604030504040204" pitchFamily="50" charset="-128"/>
              </a:rPr>
              <a:t>概要</a:t>
            </a:r>
            <a:r>
              <a:rPr kumimoji="1" lang="en-US" altLang="ja-JP" b="1" dirty="0">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a:t>
            </a:r>
            <a:r>
              <a:rPr kumimoji="1" lang="en-US" altLang="ja-JP"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400</a:t>
            </a:r>
            <a:r>
              <a:rPr kumimoji="1" lang="ja-JP" altLang="en-US"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字以内）</a:t>
            </a:r>
            <a:endParaRPr kumimoji="1" lang="en-US" altLang="ja-JP"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600" b="0" u="none" dirty="0">
                <a:solidFill>
                  <a:schemeClr val="tx1"/>
                </a:solidFill>
                <a:latin typeface="メイリオ" panose="020B0604030504040204" pitchFamily="50" charset="-128"/>
                <a:ea typeface="メイリオ" panose="020B0604030504040204" pitchFamily="50" charset="-128"/>
              </a:rPr>
              <a:t>・・・・・。</a:t>
            </a: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600" b="0" u="none" dirty="0">
                <a:solidFill>
                  <a:schemeClr val="tx1"/>
                </a:solidFill>
                <a:latin typeface="メイリオ" panose="020B0604030504040204" pitchFamily="50" charset="-128"/>
                <a:ea typeface="メイリオ" panose="020B0604030504040204" pitchFamily="50" charset="-128"/>
              </a:rPr>
              <a:t>・・・・・。</a:t>
            </a: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dirty="0">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dirty="0">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dirty="0">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dirty="0">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dirty="0">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R="0" lvl="0" algn="l" defTabSz="914400" rtl="0" eaLnBrk="1" fontAlgn="auto" latinLnBrk="0" hangingPunct="1">
              <a:lnSpc>
                <a:spcPct val="100000"/>
              </a:lnSpc>
              <a:spcBef>
                <a:spcPts val="0"/>
              </a:spcBef>
              <a:spcAft>
                <a:spcPts val="0"/>
              </a:spcAft>
              <a:buClrTx/>
              <a:buSzTx/>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endParaRPr kumimoji="1" lang="ja-JP" altLang="en-US" sz="1600"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5" name="テキスト ボックス 4">
            <a:extLst>
              <a:ext uri="{FF2B5EF4-FFF2-40B4-BE49-F238E27FC236}">
                <a16:creationId xmlns:a16="http://schemas.microsoft.com/office/drawing/2014/main" id="{20872F38-D4C6-0F1A-EFA2-30FBF298D00D}"/>
              </a:ext>
            </a:extLst>
          </p:cNvPr>
          <p:cNvSpPr txBox="1"/>
          <p:nvPr/>
        </p:nvSpPr>
        <p:spPr>
          <a:xfrm>
            <a:off x="1926138" y="2321183"/>
            <a:ext cx="3666477" cy="2677656"/>
          </a:xfrm>
          <a:prstGeom prst="rect">
            <a:avLst/>
          </a:prstGeom>
          <a:solidFill>
            <a:srgbClr val="006600"/>
          </a:solidFill>
        </p:spPr>
        <p:txBody>
          <a:bodyPr wrap="square" rtlCol="0">
            <a:spAutoFit/>
          </a:bodyPr>
          <a:lstStyle/>
          <a:p>
            <a:pPr marL="171450" indent="-171450">
              <a:buFont typeface="Wingdings" panose="05000000000000000000" pitchFamily="2" charset="2"/>
              <a:buChar char="l"/>
              <a:defRPr/>
            </a:pPr>
            <a:r>
              <a:rPr lang="ja-JP" altLang="en-US" sz="1200" b="0" u="none" dirty="0">
                <a:solidFill>
                  <a:schemeClr val="bg1"/>
                </a:solidFill>
                <a:latin typeface="メイリオ" panose="020B0604030504040204" pitchFamily="50" charset="-128"/>
                <a:ea typeface="メイリオ" panose="020B0604030504040204" pitchFamily="50" charset="-128"/>
              </a:rPr>
              <a:t>様式３の内容（取組の内容、背景、効果等）を要約して記載して下さい。</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＜例＞</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　〇〇製造に使用する△△において、</a:t>
            </a:r>
            <a:r>
              <a:rPr lang="en-US" altLang="ja-JP" sz="1200" b="0" u="none" dirty="0">
                <a:solidFill>
                  <a:schemeClr val="bg1"/>
                </a:solidFill>
                <a:latin typeface="メイリオ" panose="020B0604030504040204" pitchFamily="50" charset="-128"/>
                <a:ea typeface="メイリオ" panose="020B0604030504040204" pitchFamily="50" charset="-128"/>
              </a:rPr>
              <a:t>××</a:t>
            </a:r>
            <a:r>
              <a:rPr lang="ja-JP" altLang="en-US" sz="1200" b="0" u="none" dirty="0">
                <a:solidFill>
                  <a:schemeClr val="bg1"/>
                </a:solidFill>
                <a:latin typeface="メイリオ" panose="020B0604030504040204" pitchFamily="50" charset="-128"/>
                <a:ea typeface="メイリオ" panose="020B0604030504040204" pitchFamily="50" charset="-128"/>
              </a:rPr>
              <a:t>の技術を　</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　活用することにより、□□の課題を解決。</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　更に同システムを外販することで地域企業のス</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　マート工場の実現に貢献。</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endParaRPr lang="en-US" altLang="ja-JP" sz="1200" dirty="0">
              <a:solidFill>
                <a:schemeClr val="bg1"/>
              </a:solidFill>
              <a:latin typeface="メイリオ" panose="020B0604030504040204" pitchFamily="50" charset="-128"/>
              <a:ea typeface="メイリオ" panose="020B0604030504040204" pitchFamily="50" charset="-128"/>
            </a:endParaRPr>
          </a:p>
          <a:p>
            <a:pPr>
              <a:defRPr/>
            </a:pPr>
            <a:r>
              <a:rPr lang="en-US" altLang="ja-JP" sz="1200" b="0" u="none" dirty="0">
                <a:solidFill>
                  <a:schemeClr val="bg1"/>
                </a:solidFill>
                <a:latin typeface="メイリオ" panose="020B0604030504040204" pitchFamily="50" charset="-128"/>
                <a:ea typeface="メイリオ" panose="020B0604030504040204" pitchFamily="50" charset="-128"/>
              </a:rPr>
              <a:t>※</a:t>
            </a:r>
            <a:r>
              <a:rPr lang="ja-JP" altLang="en-US" sz="1200" b="0" u="none" dirty="0">
                <a:solidFill>
                  <a:schemeClr val="bg1"/>
                </a:solidFill>
                <a:latin typeface="メイリオ" panose="020B0604030504040204" pitchFamily="50" charset="-128"/>
                <a:ea typeface="メイリオ" panose="020B0604030504040204" pitchFamily="50" charset="-128"/>
              </a:rPr>
              <a:t>支援部門の場合</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＜例＞</a:t>
            </a: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　〇〇製造に使用する△△における、□□の課題</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　の解決に向け、</a:t>
            </a:r>
            <a:r>
              <a:rPr lang="en-US" altLang="ja-JP" sz="1200" b="0" u="none" dirty="0">
                <a:solidFill>
                  <a:schemeClr val="bg1"/>
                </a:solidFill>
                <a:latin typeface="メイリオ" panose="020B0604030504040204" pitchFamily="50" charset="-128"/>
                <a:ea typeface="メイリオ" panose="020B0604030504040204" pitchFamily="50" charset="-128"/>
              </a:rPr>
              <a:t>××</a:t>
            </a:r>
            <a:r>
              <a:rPr lang="ja-JP" altLang="en-US" sz="1200" b="0" u="none" dirty="0">
                <a:solidFill>
                  <a:schemeClr val="bg1"/>
                </a:solidFill>
                <a:latin typeface="メイリオ" panose="020B0604030504040204" pitchFamily="50" charset="-128"/>
                <a:ea typeface="メイリオ" panose="020B0604030504040204" pitchFamily="50" charset="-128"/>
              </a:rPr>
              <a:t>技術に係る△△研修を実施。　</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　○○製造業の労働生産性の向上に貢献。</a:t>
            </a:r>
          </a:p>
          <a:p>
            <a:pPr>
              <a:defRPr/>
            </a:pPr>
            <a:endParaRPr lang="en-US" altLang="ja-JP" sz="1200" b="0" u="none" dirty="0">
              <a:solidFill>
                <a:schemeClr val="bg1"/>
              </a:solidFill>
              <a:latin typeface="メイリオ" panose="020B0604030504040204" pitchFamily="50" charset="-128"/>
              <a:ea typeface="メイリオ" panose="020B0604030504040204" pitchFamily="50" charset="-128"/>
            </a:endParaRPr>
          </a:p>
        </p:txBody>
      </p:sp>
      <p:sp>
        <p:nvSpPr>
          <p:cNvPr id="24" name="テキスト ボックス 23">
            <a:extLst>
              <a:ext uri="{FF2B5EF4-FFF2-40B4-BE49-F238E27FC236}">
                <a16:creationId xmlns:a16="http://schemas.microsoft.com/office/drawing/2014/main" id="{47677509-A0AB-45B0-9FDE-CB098D6580C0}"/>
              </a:ext>
            </a:extLst>
          </p:cNvPr>
          <p:cNvSpPr txBox="1"/>
          <p:nvPr/>
        </p:nvSpPr>
        <p:spPr>
          <a:xfrm>
            <a:off x="5958882" y="2177496"/>
            <a:ext cx="3360724" cy="461665"/>
          </a:xfrm>
          <a:prstGeom prst="rect">
            <a:avLst/>
          </a:prstGeom>
          <a:solidFill>
            <a:srgbClr val="006600"/>
          </a:solidFill>
        </p:spPr>
        <p:txBody>
          <a:bodyPr wrap="square" rtlCol="0">
            <a:spAutoFit/>
          </a:bodyPr>
          <a:lstStyle/>
          <a:p>
            <a:pPr>
              <a:defRPr/>
            </a:pPr>
            <a:r>
              <a:rPr lang="ja-JP" altLang="en-US" sz="1200" dirty="0">
                <a:solidFill>
                  <a:schemeClr val="bg1"/>
                </a:solidFill>
              </a:rPr>
              <a:t>取組のイメージ図や画像を貼付ください。</a:t>
            </a:r>
            <a:endParaRPr lang="en-US" altLang="ja-JP" sz="1200" dirty="0">
              <a:solidFill>
                <a:schemeClr val="bg1"/>
              </a:solidFill>
            </a:endParaRPr>
          </a:p>
          <a:p>
            <a:pPr>
              <a:defRPr/>
            </a:pPr>
            <a:r>
              <a:rPr lang="ja-JP" altLang="en-US" sz="1200" b="0" u="none" dirty="0">
                <a:solidFill>
                  <a:schemeClr val="bg1"/>
                </a:solidFill>
              </a:rPr>
              <a:t>（複数枚の貼付も可能です。）</a:t>
            </a:r>
            <a:endParaRPr lang="en-US" altLang="ja-JP" sz="1200" b="0" u="none" dirty="0">
              <a:solidFill>
                <a:schemeClr val="bg1"/>
              </a:solidFill>
            </a:endParaRPr>
          </a:p>
        </p:txBody>
      </p:sp>
      <p:sp>
        <p:nvSpPr>
          <p:cNvPr id="8" name="テキスト ボックス 7">
            <a:extLst>
              <a:ext uri="{FF2B5EF4-FFF2-40B4-BE49-F238E27FC236}">
                <a16:creationId xmlns:a16="http://schemas.microsoft.com/office/drawing/2014/main" id="{19BF6BC4-7514-124F-819D-D047FF73A97D}"/>
              </a:ext>
            </a:extLst>
          </p:cNvPr>
          <p:cNvSpPr txBox="1"/>
          <p:nvPr/>
        </p:nvSpPr>
        <p:spPr>
          <a:xfrm>
            <a:off x="5592615" y="1669665"/>
            <a:ext cx="2131277" cy="369332"/>
          </a:xfrm>
          <a:prstGeom prst="rect">
            <a:avLst/>
          </a:prstGeom>
          <a:noFill/>
        </p:spPr>
        <p:txBody>
          <a:bodyPr wrap="square">
            <a:spAutoFit/>
          </a:bodyPr>
          <a:lstStyle/>
          <a:p>
            <a:r>
              <a:rPr kumimoji="1" lang="en-US" altLang="ja-JP" b="1" dirty="0">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b="1" dirty="0">
                <a:latin typeface="メイリオ" panose="020B0604030504040204" pitchFamily="50" charset="-128"/>
                <a:ea typeface="メイリオ" panose="020B0604030504040204" pitchFamily="50" charset="-128"/>
                <a:cs typeface="Meiryo UI" panose="020B0604030504040204" pitchFamily="50" charset="-128"/>
              </a:rPr>
              <a:t>取組イメージ</a:t>
            </a:r>
            <a:r>
              <a:rPr kumimoji="1" lang="en-US" altLang="ja-JP" b="1" dirty="0">
                <a:latin typeface="メイリオ" panose="020B0604030504040204" pitchFamily="50" charset="-128"/>
                <a:ea typeface="メイリオ" panose="020B0604030504040204" pitchFamily="50" charset="-128"/>
                <a:cs typeface="Meiryo UI" panose="020B0604030504040204" pitchFamily="50" charset="-128"/>
              </a:rPr>
              <a:t>】</a:t>
            </a:r>
            <a:endParaRPr lang="ja-JP" altLang="en-US" dirty="0"/>
          </a:p>
        </p:txBody>
      </p:sp>
    </p:spTree>
    <p:extLst>
      <p:ext uri="{BB962C8B-B14F-4D97-AF65-F5344CB8AC3E}">
        <p14:creationId xmlns:p14="http://schemas.microsoft.com/office/powerpoint/2010/main" val="2889143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a:extLst>
              <a:ext uri="{FF2B5EF4-FFF2-40B4-BE49-F238E27FC236}">
                <a16:creationId xmlns:a16="http://schemas.microsoft.com/office/drawing/2014/main" id="{36B03085-72BF-4D46-A33D-0B49C0CFBD12}"/>
              </a:ext>
            </a:extLst>
          </p:cNvPr>
          <p:cNvGraphicFramePr>
            <a:graphicFrameLocks noGrp="1"/>
          </p:cNvGraphicFramePr>
          <p:nvPr>
            <p:extLst>
              <p:ext uri="{D42A27DB-BD31-4B8C-83A1-F6EECF244321}">
                <p14:modId xmlns:p14="http://schemas.microsoft.com/office/powerpoint/2010/main" val="3264098771"/>
              </p:ext>
            </p:extLst>
          </p:nvPr>
        </p:nvGraphicFramePr>
        <p:xfrm>
          <a:off x="219743" y="2255972"/>
          <a:ext cx="9448385" cy="4484587"/>
        </p:xfrm>
        <a:graphic>
          <a:graphicData uri="http://schemas.openxmlformats.org/drawingml/2006/table">
            <a:tbl>
              <a:tblPr firstRow="1" bandRow="1">
                <a:tableStyleId>{5A111915-BE36-4E01-A7E5-04B1672EAD32}</a:tableStyleId>
              </a:tblPr>
              <a:tblGrid>
                <a:gridCol w="9448385">
                  <a:extLst>
                    <a:ext uri="{9D8B030D-6E8A-4147-A177-3AD203B41FA5}">
                      <a16:colId xmlns:a16="http://schemas.microsoft.com/office/drawing/2014/main" val="2338736714"/>
                    </a:ext>
                  </a:extLst>
                </a:gridCol>
              </a:tblGrid>
              <a:tr h="313851">
                <a:tc>
                  <a:txBody>
                    <a:bodyPr/>
                    <a:lstStyle/>
                    <a:p>
                      <a:pPr algn="l"/>
                      <a:r>
                        <a:rPr kumimoji="1" lang="ja-JP" altLang="en-US" sz="1800" b="1" dirty="0">
                          <a:latin typeface="メイリオ" panose="020B0604030504040204" pitchFamily="50" charset="-128"/>
                          <a:ea typeface="メイリオ" panose="020B0604030504040204" pitchFamily="50" charset="-128"/>
                        </a:rPr>
                        <a:t>取組の内容</a:t>
                      </a:r>
                    </a:p>
                  </a:txBody>
                  <a:tcPr/>
                </a:tc>
                <a:extLst>
                  <a:ext uri="{0D108BD9-81ED-4DB2-BD59-A6C34878D82A}">
                    <a16:rowId xmlns:a16="http://schemas.microsoft.com/office/drawing/2014/main" val="3887823602"/>
                  </a:ext>
                </a:extLst>
              </a:tr>
              <a:tr h="4118827">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44" name="タイトル 2">
            <a:extLst>
              <a:ext uri="{FF2B5EF4-FFF2-40B4-BE49-F238E27FC236}">
                <a16:creationId xmlns:a16="http://schemas.microsoft.com/office/drawing/2014/main" id="{3BA184F6-1B8C-402F-8D46-B6A4CE2B3ABD}"/>
              </a:ext>
            </a:extLst>
          </p:cNvPr>
          <p:cNvSpPr txBox="1">
            <a:spLocks/>
          </p:cNvSpPr>
          <p:nvPr/>
        </p:nvSpPr>
        <p:spPr>
          <a:xfrm>
            <a:off x="0" y="-6937"/>
            <a:ext cx="7343775" cy="4001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【TOHOKU DX</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大賞　応募案件説明資料</a:t>
            </a:r>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＜様式３＞</a:t>
            </a:r>
            <a:endParaRPr lang="ja-JP" altLang="en-US" sz="320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51" name="テキスト ボックス 50">
            <a:extLst>
              <a:ext uri="{FF2B5EF4-FFF2-40B4-BE49-F238E27FC236}">
                <a16:creationId xmlns:a16="http://schemas.microsoft.com/office/drawing/2014/main" id="{D496EE11-E79B-4BE5-94A6-F42B2DF2325D}"/>
              </a:ext>
            </a:extLst>
          </p:cNvPr>
          <p:cNvSpPr txBox="1"/>
          <p:nvPr/>
        </p:nvSpPr>
        <p:spPr>
          <a:xfrm>
            <a:off x="134186" y="336901"/>
            <a:ext cx="4448264" cy="369332"/>
          </a:xfrm>
          <a:prstGeom prst="rect">
            <a:avLst/>
          </a:prstGeom>
          <a:noFill/>
        </p:spPr>
        <p:txBody>
          <a:bodyPr wrap="square" rtlCol="0">
            <a:spAutoFit/>
          </a:bodyPr>
          <a:lstStyle/>
          <a:p>
            <a:r>
              <a:rPr kumimoji="1" lang="ja-JP" altLang="en-US" dirty="0">
                <a:solidFill>
                  <a:schemeClr val="accent1"/>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案件名：○○○○・・・</a:t>
            </a:r>
            <a:r>
              <a:rPr lang="ja-JP" altLang="en-US"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a:t>
            </a:r>
            <a:r>
              <a:rPr lang="en-US" altLang="ja-JP"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40</a:t>
            </a:r>
            <a:r>
              <a:rPr lang="ja-JP" altLang="en-US"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字以内）</a:t>
            </a:r>
            <a:endParaRPr kumimoji="1" lang="ja-JP" altLang="en-US"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52" name="直線コネクタ 51">
            <a:extLst>
              <a:ext uri="{FF2B5EF4-FFF2-40B4-BE49-F238E27FC236}">
                <a16:creationId xmlns:a16="http://schemas.microsoft.com/office/drawing/2014/main" id="{1D926F3B-9EA6-4DFD-8347-DC37D9F2D6B1}"/>
              </a:ext>
            </a:extLst>
          </p:cNvPr>
          <p:cNvCxnSpPr>
            <a:cxnSpLocks/>
          </p:cNvCxnSpPr>
          <p:nvPr/>
        </p:nvCxnSpPr>
        <p:spPr>
          <a:xfrm>
            <a:off x="222207" y="683628"/>
            <a:ext cx="9461586"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CF1E260C-7AE8-40C1-AB9A-299DA2FA21E2}"/>
              </a:ext>
            </a:extLst>
          </p:cNvPr>
          <p:cNvSpPr txBox="1"/>
          <p:nvPr/>
        </p:nvSpPr>
        <p:spPr>
          <a:xfrm>
            <a:off x="134186" y="680768"/>
            <a:ext cx="4448264" cy="369332"/>
          </a:xfrm>
          <a:prstGeom prst="rect">
            <a:avLst/>
          </a:prstGeom>
          <a:noFill/>
        </p:spPr>
        <p:txBody>
          <a:bodyPr wrap="square" rtlCol="0">
            <a:spAutoFit/>
          </a:bodyPr>
          <a:lstStyle/>
          <a:p>
            <a:r>
              <a:rPr kumimoji="1" lang="ja-JP" altLang="en-US">
                <a:solidFill>
                  <a:schemeClr val="accent1"/>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企業・団体</a:t>
            </a:r>
            <a:r>
              <a:rPr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名：○○○○・・・</a:t>
            </a:r>
            <a:endPar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18" name="直線コネクタ 17">
            <a:extLst>
              <a:ext uri="{FF2B5EF4-FFF2-40B4-BE49-F238E27FC236}">
                <a16:creationId xmlns:a16="http://schemas.microsoft.com/office/drawing/2014/main" id="{B06B7022-3136-47EF-A6C7-C24CAF2A639A}"/>
              </a:ext>
            </a:extLst>
          </p:cNvPr>
          <p:cNvCxnSpPr>
            <a:cxnSpLocks/>
          </p:cNvCxnSpPr>
          <p:nvPr/>
        </p:nvCxnSpPr>
        <p:spPr>
          <a:xfrm>
            <a:off x="222207" y="1027495"/>
            <a:ext cx="9461586"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C10044C8-AD65-4AA2-B492-F2D2F7F911F7}"/>
              </a:ext>
            </a:extLst>
          </p:cNvPr>
          <p:cNvSpPr txBox="1"/>
          <p:nvPr/>
        </p:nvSpPr>
        <p:spPr>
          <a:xfrm>
            <a:off x="2840533" y="2645181"/>
            <a:ext cx="6757200" cy="3108543"/>
          </a:xfrm>
          <a:prstGeom prst="rect">
            <a:avLst/>
          </a:prstGeom>
          <a:solidFill>
            <a:schemeClr val="tx2">
              <a:lumMod val="75000"/>
            </a:schemeClr>
          </a:solidFill>
        </p:spPr>
        <p:txBody>
          <a:bodyPr wrap="square" rtlCol="0">
            <a:spAutoFit/>
          </a:bodyPr>
          <a:lstStyle/>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どのようなデジタル技術に係るどのような製品・サービス／取組なのか、予備知識のない方でもわかるように平易な表現で簡潔に記入してください。</a:t>
            </a:r>
          </a:p>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専門用語を用いる場合は、適宜注釈を入れてください。</a:t>
            </a:r>
          </a:p>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独自性・新規性・先進性等について、従来の製品・サービス／取組と比べて優れている点を具体的に記入してください。</a:t>
            </a: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＜例＞〇〇製造に使用する△△において、従来は□□の課題があった。</a:t>
            </a:r>
            <a:r>
              <a:rPr lang="en-US" altLang="ja-JP" sz="1400" b="0" u="none" dirty="0">
                <a:solidFill>
                  <a:schemeClr val="bg1"/>
                </a:solidFill>
                <a:latin typeface="メイリオ" panose="020B0604030504040204" pitchFamily="50" charset="-128"/>
                <a:ea typeface="メイリオ" panose="020B0604030504040204" pitchFamily="50" charset="-128"/>
              </a:rPr>
              <a:t>××</a:t>
            </a: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といった技術を用いることで課題を解決、「非接触」で遠隔からの操作</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を容易に行うことを可能とし、事業所全体の労働生産性が●</a:t>
            </a:r>
            <a:r>
              <a:rPr lang="en-US" altLang="ja-JP" sz="1400" b="0" u="none" dirty="0">
                <a:solidFill>
                  <a:schemeClr val="bg1"/>
                </a:solidFill>
                <a:latin typeface="メイリオ" panose="020B0604030504040204" pitchFamily="50" charset="-128"/>
                <a:ea typeface="メイリオ" panose="020B0604030504040204" pitchFamily="50" charset="-128"/>
              </a:rPr>
              <a:t>%</a:t>
            </a:r>
            <a:r>
              <a:rPr lang="ja-JP" altLang="en-US" sz="1400" b="0" u="none" dirty="0">
                <a:solidFill>
                  <a:schemeClr val="bg1"/>
                </a:solidFill>
                <a:latin typeface="メイリオ" panose="020B0604030504040204" pitchFamily="50" charset="-128"/>
                <a:ea typeface="メイリオ" panose="020B0604030504040204" pitchFamily="50" charset="-128"/>
              </a:rPr>
              <a:t>向上した。</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更に、同システムを外販することで地域企業のスマート工場の実現に貢</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献している。</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en-US" altLang="ja-JP" sz="1400" b="0" u="none" dirty="0">
                <a:solidFill>
                  <a:schemeClr val="bg1"/>
                </a:solidFill>
                <a:latin typeface="メイリオ" panose="020B0604030504040204" pitchFamily="50" charset="-128"/>
                <a:ea typeface="メイリオ" panose="020B0604030504040204" pitchFamily="50" charset="-128"/>
              </a:rPr>
              <a:t>※</a:t>
            </a:r>
            <a:r>
              <a:rPr lang="ja-JP" altLang="en-US" sz="1400" b="0" u="none" dirty="0">
                <a:solidFill>
                  <a:schemeClr val="bg1"/>
                </a:solidFill>
                <a:latin typeface="メイリオ" panose="020B0604030504040204" pitchFamily="50" charset="-128"/>
                <a:ea typeface="メイリオ" panose="020B0604030504040204" pitchFamily="50" charset="-128"/>
              </a:rPr>
              <a:t>支援部門の場合：</a:t>
            </a:r>
          </a:p>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〇〇製造に使用する△△において、従来は□□の課題があったことから、地域の○○製造業を対象とした</a:t>
            </a:r>
            <a:r>
              <a:rPr lang="en-US" altLang="ja-JP" sz="1400" b="0" u="none" dirty="0">
                <a:solidFill>
                  <a:schemeClr val="bg1"/>
                </a:solidFill>
                <a:latin typeface="メイリオ" panose="020B0604030504040204" pitchFamily="50" charset="-128"/>
                <a:ea typeface="メイリオ" panose="020B0604030504040204" pitchFamily="50" charset="-128"/>
              </a:rPr>
              <a:t>××</a:t>
            </a:r>
            <a:r>
              <a:rPr lang="ja-JP" altLang="en-US" sz="1400" b="0" u="none" dirty="0">
                <a:solidFill>
                  <a:schemeClr val="bg1"/>
                </a:solidFill>
                <a:latin typeface="メイリオ" panose="020B0604030504040204" pitchFamily="50" charset="-128"/>
                <a:ea typeface="メイリオ" panose="020B0604030504040204" pitchFamily="50" charset="-128"/>
              </a:rPr>
              <a:t>技術に係る△△研修を実施することにより、参加企業の労働生産性が●</a:t>
            </a:r>
            <a:r>
              <a:rPr lang="en-US" altLang="ja-JP" sz="1400" b="0" u="none" dirty="0">
                <a:solidFill>
                  <a:schemeClr val="bg1"/>
                </a:solidFill>
                <a:latin typeface="メイリオ" panose="020B0604030504040204" pitchFamily="50" charset="-128"/>
                <a:ea typeface="メイリオ" panose="020B0604030504040204" pitchFamily="50" charset="-128"/>
              </a:rPr>
              <a:t>%</a:t>
            </a:r>
            <a:r>
              <a:rPr lang="ja-JP" altLang="en-US" sz="1400" b="0" u="none" dirty="0">
                <a:solidFill>
                  <a:schemeClr val="bg1"/>
                </a:solidFill>
                <a:latin typeface="メイリオ" panose="020B0604030504040204" pitchFamily="50" charset="-128"/>
                <a:ea typeface="メイリオ" panose="020B0604030504040204" pitchFamily="50" charset="-128"/>
              </a:rPr>
              <a:t>向上した。</a:t>
            </a:r>
            <a:endParaRPr lang="en-US" altLang="ja-JP" sz="1600" b="0" u="none" dirty="0">
              <a:solidFill>
                <a:schemeClr val="bg1"/>
              </a:solidFill>
              <a:latin typeface="メイリオ" panose="020B0604030504040204" pitchFamily="50" charset="-128"/>
              <a:ea typeface="メイリオ" panose="020B0604030504040204" pitchFamily="50" charset="-128"/>
            </a:endParaRPr>
          </a:p>
        </p:txBody>
      </p:sp>
      <p:graphicFrame>
        <p:nvGraphicFramePr>
          <p:cNvPr id="9" name="表 8">
            <a:extLst>
              <a:ext uri="{FF2B5EF4-FFF2-40B4-BE49-F238E27FC236}">
                <a16:creationId xmlns:a16="http://schemas.microsoft.com/office/drawing/2014/main" id="{F1B6A2D2-DC9E-5A97-04C1-FAC9E47EAFA0}"/>
              </a:ext>
            </a:extLst>
          </p:cNvPr>
          <p:cNvGraphicFramePr>
            <a:graphicFrameLocks noGrp="1"/>
          </p:cNvGraphicFramePr>
          <p:nvPr>
            <p:extLst>
              <p:ext uri="{D42A27DB-BD31-4B8C-83A1-F6EECF244321}">
                <p14:modId xmlns:p14="http://schemas.microsoft.com/office/powerpoint/2010/main" val="1835709047"/>
              </p:ext>
            </p:extLst>
          </p:nvPr>
        </p:nvGraphicFramePr>
        <p:xfrm>
          <a:off x="235408" y="1104276"/>
          <a:ext cx="9448385" cy="1054606"/>
        </p:xfrm>
        <a:graphic>
          <a:graphicData uri="http://schemas.openxmlformats.org/drawingml/2006/table">
            <a:tbl>
              <a:tblPr firstRow="1" bandRow="1">
                <a:tableStyleId>{5A111915-BE36-4E01-A7E5-04B1672EAD32}</a:tableStyleId>
              </a:tblPr>
              <a:tblGrid>
                <a:gridCol w="9448385">
                  <a:extLst>
                    <a:ext uri="{9D8B030D-6E8A-4147-A177-3AD203B41FA5}">
                      <a16:colId xmlns:a16="http://schemas.microsoft.com/office/drawing/2014/main" val="2338736714"/>
                    </a:ext>
                  </a:extLst>
                </a:gridCol>
              </a:tblGrid>
              <a:tr h="332532">
                <a:tc>
                  <a:txBody>
                    <a:bodyPr/>
                    <a:lstStyle/>
                    <a:p>
                      <a:pPr algn="l"/>
                      <a:r>
                        <a:rPr kumimoji="1" lang="ja-JP" altLang="en-US" sz="1800" b="1" dirty="0">
                          <a:latin typeface="メイリオ" panose="020B0604030504040204" pitchFamily="50" charset="-128"/>
                          <a:ea typeface="メイリオ" panose="020B0604030504040204" pitchFamily="50" charset="-128"/>
                        </a:rPr>
                        <a:t>アピールポイント</a:t>
                      </a:r>
                    </a:p>
                  </a:txBody>
                  <a:tcPr/>
                </a:tc>
                <a:extLst>
                  <a:ext uri="{0D108BD9-81ED-4DB2-BD59-A6C34878D82A}">
                    <a16:rowId xmlns:a16="http://schemas.microsoft.com/office/drawing/2014/main" val="3887823602"/>
                  </a:ext>
                </a:extLst>
              </a:tr>
              <a:tr h="688846">
                <a:tc>
                  <a:txBody>
                    <a:bodyPr/>
                    <a:lstStyle/>
                    <a:p>
                      <a:pPr marL="285750" indent="-285750">
                        <a:buFont typeface="Wingdings" panose="05000000000000000000" pitchFamily="2" charset="2"/>
                        <a:buChar char="l"/>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8" name="テキスト ボックス 7">
            <a:extLst>
              <a:ext uri="{FF2B5EF4-FFF2-40B4-BE49-F238E27FC236}">
                <a16:creationId xmlns:a16="http://schemas.microsoft.com/office/drawing/2014/main" id="{4FF0D103-515A-C673-99FB-7EAA3ED0F0B5}"/>
              </a:ext>
            </a:extLst>
          </p:cNvPr>
          <p:cNvSpPr txBox="1"/>
          <p:nvPr/>
        </p:nvSpPr>
        <p:spPr>
          <a:xfrm>
            <a:off x="6016845" y="1502042"/>
            <a:ext cx="3580888" cy="577081"/>
          </a:xfrm>
          <a:prstGeom prst="rect">
            <a:avLst/>
          </a:prstGeom>
          <a:solidFill>
            <a:schemeClr val="tx2">
              <a:lumMod val="75000"/>
            </a:schemeClr>
          </a:solidFill>
        </p:spPr>
        <p:txBody>
          <a:bodyPr wrap="square" rtlCol="0">
            <a:spAutoFit/>
          </a:bodyPr>
          <a:lstStyle/>
          <a:p>
            <a:pPr marL="171450" indent="-171450">
              <a:buFont typeface="Wingdings" panose="05000000000000000000" pitchFamily="2" charset="2"/>
              <a:buChar char="l"/>
              <a:defRPr/>
            </a:pPr>
            <a:r>
              <a:rPr lang="ja-JP" altLang="en-US" sz="1050" dirty="0">
                <a:solidFill>
                  <a:schemeClr val="bg1"/>
                </a:solidFill>
                <a:latin typeface="メイリオ" panose="020B0604030504040204" pitchFamily="50" charset="-128"/>
                <a:ea typeface="メイリオ" panose="020B0604030504040204" pitchFamily="50" charset="-128"/>
              </a:rPr>
              <a:t>取組の内容における特徴を簡潔に記載ください。</a:t>
            </a:r>
            <a:endParaRPr lang="en-US" altLang="ja-JP" sz="1050" dirty="0">
              <a:solidFill>
                <a:schemeClr val="bg1"/>
              </a:solidFill>
              <a:latin typeface="メイリオ" panose="020B0604030504040204" pitchFamily="50" charset="-128"/>
              <a:ea typeface="メイリオ" panose="020B0604030504040204" pitchFamily="50" charset="-128"/>
            </a:endParaRPr>
          </a:p>
          <a:p>
            <a:pPr>
              <a:defRPr/>
            </a:pPr>
            <a:r>
              <a:rPr lang="ja-JP" altLang="en-US" sz="1050" dirty="0">
                <a:solidFill>
                  <a:schemeClr val="bg1"/>
                </a:solidFill>
                <a:latin typeface="メイリオ" panose="020B0604030504040204" pitchFamily="50" charset="-128"/>
                <a:ea typeface="メイリオ" panose="020B0604030504040204" pitchFamily="50" charset="-128"/>
              </a:rPr>
              <a:t>　例）内製システムで作業時間の〇時間短縮に成功！／</a:t>
            </a:r>
            <a:endParaRPr lang="en-US" altLang="ja-JP" sz="1050" dirty="0">
              <a:solidFill>
                <a:schemeClr val="bg1"/>
              </a:solidFill>
              <a:latin typeface="メイリオ" panose="020B0604030504040204" pitchFamily="50" charset="-128"/>
              <a:ea typeface="メイリオ" panose="020B0604030504040204" pitchFamily="50" charset="-128"/>
            </a:endParaRPr>
          </a:p>
          <a:p>
            <a:pPr>
              <a:defRPr/>
            </a:pPr>
            <a:r>
              <a:rPr lang="ja-JP" altLang="en-US" sz="1050" dirty="0">
                <a:solidFill>
                  <a:schemeClr val="bg1"/>
                </a:solidFill>
                <a:latin typeface="メイリオ" panose="020B0604030504040204" pitchFamily="50" charset="-128"/>
                <a:ea typeface="メイリオ" panose="020B0604030504040204" pitchFamily="50" charset="-128"/>
              </a:rPr>
              <a:t>　　　</a:t>
            </a:r>
            <a:r>
              <a:rPr lang="en-US" altLang="ja-JP" sz="1050" dirty="0">
                <a:solidFill>
                  <a:schemeClr val="bg1"/>
                </a:solidFill>
                <a:latin typeface="メイリオ" panose="020B0604030504040204" pitchFamily="50" charset="-128"/>
                <a:ea typeface="メイリオ" panose="020B0604030504040204" pitchFamily="50" charset="-128"/>
              </a:rPr>
              <a:t>AI</a:t>
            </a:r>
            <a:r>
              <a:rPr lang="ja-JP" altLang="en-US" sz="1050" dirty="0">
                <a:solidFill>
                  <a:schemeClr val="bg1"/>
                </a:solidFill>
                <a:latin typeface="メイリオ" panose="020B0604030504040204" pitchFamily="50" charset="-128"/>
                <a:ea typeface="メイリオ" panose="020B0604030504040204" pitchFamily="50" charset="-128"/>
              </a:rPr>
              <a:t>を活用した顧客動向分析で売上高〇</a:t>
            </a:r>
            <a:r>
              <a:rPr lang="en-US" altLang="ja-JP" sz="1050" dirty="0">
                <a:solidFill>
                  <a:schemeClr val="bg1"/>
                </a:solidFill>
                <a:latin typeface="メイリオ" panose="020B0604030504040204" pitchFamily="50" charset="-128"/>
                <a:ea typeface="メイリオ" panose="020B0604030504040204" pitchFamily="50" charset="-128"/>
              </a:rPr>
              <a:t>%</a:t>
            </a:r>
            <a:r>
              <a:rPr lang="ja-JP" altLang="en-US" sz="1050" dirty="0">
                <a:solidFill>
                  <a:schemeClr val="bg1"/>
                </a:solidFill>
                <a:latin typeface="メイリオ" panose="020B0604030504040204" pitchFamily="50" charset="-128"/>
                <a:ea typeface="メイリオ" panose="020B0604030504040204" pitchFamily="50" charset="-128"/>
              </a:rPr>
              <a:t>アップ！　 　</a:t>
            </a:r>
            <a:endParaRPr lang="en-US" altLang="ja-JP" sz="1050" b="0" u="none" dirty="0">
              <a:solidFill>
                <a:schemeClr val="bg1"/>
              </a:solidFill>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8C1F8DA5-BB82-2C00-E0D5-DE1D6BE9D7BD}"/>
              </a:ext>
            </a:extLst>
          </p:cNvPr>
          <p:cNvSpPr txBox="1"/>
          <p:nvPr/>
        </p:nvSpPr>
        <p:spPr>
          <a:xfrm>
            <a:off x="6270828" y="53906"/>
            <a:ext cx="3580888" cy="738664"/>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本頁は公表予定はありません。</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様式は取組のイメージ図や画像等も活用し作成ください。</a:t>
            </a: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様式以外の関連資料がありましたら添付資料として送付ください。</a:t>
            </a:r>
            <a:endPar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枠内に記載しきれない場合には、枠を広げてご記載ください。</a:t>
            </a:r>
          </a:p>
        </p:txBody>
      </p:sp>
    </p:spTree>
    <p:extLst>
      <p:ext uri="{BB962C8B-B14F-4D97-AF65-F5344CB8AC3E}">
        <p14:creationId xmlns:p14="http://schemas.microsoft.com/office/powerpoint/2010/main" val="1321872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a:extLst>
              <a:ext uri="{FF2B5EF4-FFF2-40B4-BE49-F238E27FC236}">
                <a16:creationId xmlns:a16="http://schemas.microsoft.com/office/drawing/2014/main" id="{36B03085-72BF-4D46-A33D-0B49C0CFBD12}"/>
              </a:ext>
            </a:extLst>
          </p:cNvPr>
          <p:cNvGraphicFramePr>
            <a:graphicFrameLocks noGrp="1"/>
          </p:cNvGraphicFramePr>
          <p:nvPr>
            <p:extLst>
              <p:ext uri="{D42A27DB-BD31-4B8C-83A1-F6EECF244321}">
                <p14:modId xmlns:p14="http://schemas.microsoft.com/office/powerpoint/2010/main" val="4258648484"/>
              </p:ext>
            </p:extLst>
          </p:nvPr>
        </p:nvGraphicFramePr>
        <p:xfrm>
          <a:off x="228807" y="688795"/>
          <a:ext cx="9448385" cy="4861209"/>
        </p:xfrm>
        <a:graphic>
          <a:graphicData uri="http://schemas.openxmlformats.org/drawingml/2006/table">
            <a:tbl>
              <a:tblPr firstRow="1" bandRow="1">
                <a:tableStyleId>{5A111915-BE36-4E01-A7E5-04B1672EAD32}</a:tableStyleId>
              </a:tblPr>
              <a:tblGrid>
                <a:gridCol w="9448385">
                  <a:extLst>
                    <a:ext uri="{9D8B030D-6E8A-4147-A177-3AD203B41FA5}">
                      <a16:colId xmlns:a16="http://schemas.microsoft.com/office/drawing/2014/main" val="2338736714"/>
                    </a:ext>
                  </a:extLst>
                </a:gridCol>
              </a:tblGrid>
              <a:tr h="135368">
                <a:tc>
                  <a:txBody>
                    <a:bodyPr/>
                    <a:lstStyle/>
                    <a:p>
                      <a:pPr algn="l"/>
                      <a:r>
                        <a:rPr kumimoji="1" lang="ja-JP" altLang="en-US" sz="1800" b="1" dirty="0">
                          <a:latin typeface="メイリオ" panose="020B0604030504040204" pitchFamily="50" charset="-128"/>
                          <a:ea typeface="メイリオ" panose="020B0604030504040204" pitchFamily="50" charset="-128"/>
                        </a:rPr>
                        <a:t>取組の背景・ストーリーなど</a:t>
                      </a:r>
                    </a:p>
                  </a:txBody>
                  <a:tcPr/>
                </a:tc>
                <a:extLst>
                  <a:ext uri="{0D108BD9-81ED-4DB2-BD59-A6C34878D82A}">
                    <a16:rowId xmlns:a16="http://schemas.microsoft.com/office/drawing/2014/main" val="3887823602"/>
                  </a:ext>
                </a:extLst>
              </a:tr>
              <a:tr h="4495449">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44" name="タイトル 2">
            <a:extLst>
              <a:ext uri="{FF2B5EF4-FFF2-40B4-BE49-F238E27FC236}">
                <a16:creationId xmlns:a16="http://schemas.microsoft.com/office/drawing/2014/main" id="{3BA184F6-1B8C-402F-8D46-B6A4CE2B3ABD}"/>
              </a:ext>
            </a:extLst>
          </p:cNvPr>
          <p:cNvSpPr txBox="1">
            <a:spLocks/>
          </p:cNvSpPr>
          <p:nvPr/>
        </p:nvSpPr>
        <p:spPr>
          <a:xfrm>
            <a:off x="0" y="-6937"/>
            <a:ext cx="7343775" cy="4001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2000" dirty="0">
                <a:solidFill>
                  <a:schemeClr val="tx1">
                    <a:lumMod val="85000"/>
                    <a:lumOff val="15000"/>
                  </a:schemeClr>
                </a:solidFill>
                <a:latin typeface="メイリオ" panose="020B0604030504040204" pitchFamily="50" charset="-128"/>
                <a:ea typeface="メイリオ" panose="020B0604030504040204" pitchFamily="50" charset="-128"/>
              </a:rPr>
              <a:t>【TOHOKU DX</a:t>
            </a:r>
            <a:r>
              <a:rPr lang="ja-JP" altLang="en-US" sz="2000" dirty="0">
                <a:solidFill>
                  <a:schemeClr val="tx1">
                    <a:lumMod val="85000"/>
                    <a:lumOff val="15000"/>
                  </a:schemeClr>
                </a:solidFill>
                <a:latin typeface="メイリオ" panose="020B0604030504040204" pitchFamily="50" charset="-128"/>
                <a:ea typeface="メイリオ" panose="020B0604030504040204" pitchFamily="50" charset="-128"/>
              </a:rPr>
              <a:t>大賞　応募案件説明資料</a:t>
            </a:r>
            <a:r>
              <a:rPr lang="en-US" altLang="ja-JP" sz="2000" dirty="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2000" dirty="0">
                <a:solidFill>
                  <a:schemeClr val="tx1">
                    <a:lumMod val="85000"/>
                    <a:lumOff val="15000"/>
                  </a:schemeClr>
                </a:solidFill>
                <a:latin typeface="メイリオ" panose="020B0604030504040204" pitchFamily="50" charset="-128"/>
                <a:ea typeface="メイリオ" panose="020B0604030504040204" pitchFamily="50" charset="-128"/>
              </a:rPr>
              <a:t>＜様式３＞</a:t>
            </a:r>
            <a:endParaRPr lang="ja-JP" altLang="en-US" sz="32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2" name="テキスト ボックス 1">
            <a:extLst>
              <a:ext uri="{FF2B5EF4-FFF2-40B4-BE49-F238E27FC236}">
                <a16:creationId xmlns:a16="http://schemas.microsoft.com/office/drawing/2014/main" id="{C10044C8-AD65-4AA2-B492-F2D2F7F911F7}"/>
              </a:ext>
            </a:extLst>
          </p:cNvPr>
          <p:cNvSpPr txBox="1"/>
          <p:nvPr/>
        </p:nvSpPr>
        <p:spPr>
          <a:xfrm>
            <a:off x="2876553" y="1080845"/>
            <a:ext cx="6757588" cy="2893100"/>
          </a:xfrm>
          <a:prstGeom prst="rect">
            <a:avLst/>
          </a:prstGeom>
          <a:solidFill>
            <a:schemeClr val="tx2">
              <a:lumMod val="75000"/>
            </a:schemeClr>
          </a:solidFill>
        </p:spPr>
        <p:txBody>
          <a:bodyPr wrap="square" rtlCol="0">
            <a:spAutoFit/>
          </a:bodyPr>
          <a:lstStyle/>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開発や取組に至ったきっかけ、背景、取組実施に至るまでのストーリー等を説明してください。</a:t>
            </a:r>
          </a:p>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課題解決の難易度や、それを解決した創意工夫などを具体的に記入してください。</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＜例＞コロナ禍における新しい生活様式や人材不足の背景から製造現場のス</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マート化に対応するべく、○○といったデジタル技術を用いて□□を行</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うシステムを開発した。</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○○の□□への応用は技術的に難しく、あまり前例がないが◇◇したこ　</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とにより実現にいたった。</a:t>
            </a: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a:t>
            </a:r>
            <a:r>
              <a:rPr lang="en-US" altLang="ja-JP" sz="1400" b="0" u="none" dirty="0">
                <a:solidFill>
                  <a:schemeClr val="bg1"/>
                </a:solidFill>
                <a:latin typeface="メイリオ" panose="020B0604030504040204" pitchFamily="50" charset="-128"/>
                <a:ea typeface="メイリオ" panose="020B0604030504040204" pitchFamily="50" charset="-128"/>
              </a:rPr>
              <a:t>※</a:t>
            </a:r>
            <a:r>
              <a:rPr lang="ja-JP" altLang="en-US" sz="1400" b="0" u="none" dirty="0">
                <a:solidFill>
                  <a:schemeClr val="bg1"/>
                </a:solidFill>
                <a:latin typeface="メイリオ" panose="020B0604030504040204" pitchFamily="50" charset="-128"/>
                <a:ea typeface="メイリオ" panose="020B0604030504040204" pitchFamily="50" charset="-128"/>
              </a:rPr>
              <a:t>支援部門の場合：</a:t>
            </a:r>
          </a:p>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コロナ禍における新しい生活様式や人材不足の背景から製造現場のスマート化に対応するべく、地域製造業を対象とした</a:t>
            </a:r>
            <a:r>
              <a:rPr lang="en-US" altLang="ja-JP" sz="1400" b="0" u="none" dirty="0">
                <a:solidFill>
                  <a:schemeClr val="bg1"/>
                </a:solidFill>
                <a:latin typeface="メイリオ" panose="020B0604030504040204" pitchFamily="50" charset="-128"/>
                <a:ea typeface="メイリオ" panose="020B0604030504040204" pitchFamily="50" charset="-128"/>
              </a:rPr>
              <a:t>××</a:t>
            </a:r>
            <a:r>
              <a:rPr lang="ja-JP" altLang="en-US" sz="1400" b="0" u="none" dirty="0">
                <a:solidFill>
                  <a:schemeClr val="bg1"/>
                </a:solidFill>
                <a:latin typeface="メイリオ" panose="020B0604030504040204" pitchFamily="50" charset="-128"/>
                <a:ea typeface="メイリオ" panose="020B0604030504040204" pitchFamily="50" charset="-128"/>
              </a:rPr>
              <a:t>技術の活用による△△研修を実施。さらに、コロナ禍での実施は大きな課題であるが、○○といった工夫によりオンライン実習を可能とすることで、非接触での実践的な研修を実現した。</a:t>
            </a:r>
            <a:endParaRPr lang="en-US" altLang="ja-JP" sz="1400" b="0" u="none" dirty="0">
              <a:solidFill>
                <a:schemeClr val="bg1"/>
              </a:solidFill>
              <a:latin typeface="メイリオ" panose="020B0604030504040204" pitchFamily="50" charset="-128"/>
              <a:ea typeface="メイリオ" panose="020B0604030504040204" pitchFamily="50" charset="-128"/>
            </a:endParaRPr>
          </a:p>
        </p:txBody>
      </p:sp>
      <p:graphicFrame>
        <p:nvGraphicFramePr>
          <p:cNvPr id="4" name="表 3">
            <a:extLst>
              <a:ext uri="{FF2B5EF4-FFF2-40B4-BE49-F238E27FC236}">
                <a16:creationId xmlns:a16="http://schemas.microsoft.com/office/drawing/2014/main" id="{B28117FB-D0C7-B730-6D0A-5CF089B7A83B}"/>
              </a:ext>
            </a:extLst>
          </p:cNvPr>
          <p:cNvGraphicFramePr>
            <a:graphicFrameLocks noGrp="1"/>
          </p:cNvGraphicFramePr>
          <p:nvPr>
            <p:extLst>
              <p:ext uri="{D42A27DB-BD31-4B8C-83A1-F6EECF244321}">
                <p14:modId xmlns:p14="http://schemas.microsoft.com/office/powerpoint/2010/main" val="3939833256"/>
              </p:ext>
            </p:extLst>
          </p:nvPr>
        </p:nvGraphicFramePr>
        <p:xfrm>
          <a:off x="228807" y="5612896"/>
          <a:ext cx="9448385" cy="1142496"/>
        </p:xfrm>
        <a:graphic>
          <a:graphicData uri="http://schemas.openxmlformats.org/drawingml/2006/table">
            <a:tbl>
              <a:tblPr firstRow="1" bandRow="1">
                <a:tableStyleId>{5A111915-BE36-4E01-A7E5-04B1672EAD32}</a:tableStyleId>
              </a:tblPr>
              <a:tblGrid>
                <a:gridCol w="9448385">
                  <a:extLst>
                    <a:ext uri="{9D8B030D-6E8A-4147-A177-3AD203B41FA5}">
                      <a16:colId xmlns:a16="http://schemas.microsoft.com/office/drawing/2014/main" val="2338736714"/>
                    </a:ext>
                  </a:extLst>
                </a:gridCol>
              </a:tblGrid>
              <a:tr h="188529">
                <a:tc>
                  <a:txBody>
                    <a:bodyPr/>
                    <a:lstStyle/>
                    <a:p>
                      <a:pPr algn="l"/>
                      <a:r>
                        <a:rPr kumimoji="1" lang="ja-JP" altLang="en-US" sz="1800" b="1" dirty="0">
                          <a:latin typeface="メイリオ" panose="020B0604030504040204" pitchFamily="50" charset="-128"/>
                          <a:ea typeface="メイリオ" panose="020B0604030504040204" pitchFamily="50" charset="-128"/>
                        </a:rPr>
                        <a:t>取組にあたって活用した支援など</a:t>
                      </a:r>
                    </a:p>
                  </a:txBody>
                  <a:tcPr/>
                </a:tc>
                <a:extLst>
                  <a:ext uri="{0D108BD9-81ED-4DB2-BD59-A6C34878D82A}">
                    <a16:rowId xmlns:a16="http://schemas.microsoft.com/office/drawing/2014/main" val="3887823602"/>
                  </a:ext>
                </a:extLst>
              </a:tr>
              <a:tr h="776736">
                <a:tc>
                  <a:txBody>
                    <a:bodyPr/>
                    <a:lstStyle/>
                    <a:p>
                      <a:pPr marL="285750" indent="-285750">
                        <a:buFont typeface="Wingdings" panose="05000000000000000000" pitchFamily="2" charset="2"/>
                        <a:buChar char="l"/>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5" name="テキスト ボックス 4">
            <a:extLst>
              <a:ext uri="{FF2B5EF4-FFF2-40B4-BE49-F238E27FC236}">
                <a16:creationId xmlns:a16="http://schemas.microsoft.com/office/drawing/2014/main" id="{8EA0C7CB-954F-D97C-2413-9A6369495BC6}"/>
              </a:ext>
            </a:extLst>
          </p:cNvPr>
          <p:cNvSpPr txBox="1"/>
          <p:nvPr/>
        </p:nvSpPr>
        <p:spPr>
          <a:xfrm>
            <a:off x="2099815" y="6030256"/>
            <a:ext cx="7534326" cy="307777"/>
          </a:xfrm>
          <a:prstGeom prst="rect">
            <a:avLst/>
          </a:prstGeom>
          <a:solidFill>
            <a:schemeClr val="tx2">
              <a:lumMod val="75000"/>
            </a:schemeClr>
          </a:solidFill>
        </p:spPr>
        <p:txBody>
          <a:bodyPr wrap="square" rtlCol="0">
            <a:spAutoFit/>
          </a:bodyPr>
          <a:lstStyle/>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取組にあたって活用した支援について、該当があれば簡潔に記載してください。</a:t>
            </a:r>
            <a:endParaRPr lang="en-US" altLang="ja-JP" sz="1400" b="0" u="none" dirty="0">
              <a:solidFill>
                <a:schemeClr val="bg1"/>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1000F438-EE2D-9EB2-DB85-90555AF154FD}"/>
              </a:ext>
            </a:extLst>
          </p:cNvPr>
          <p:cNvSpPr txBox="1"/>
          <p:nvPr/>
        </p:nvSpPr>
        <p:spPr>
          <a:xfrm>
            <a:off x="6270828" y="53906"/>
            <a:ext cx="3580888" cy="738664"/>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本頁は公表予定はありません。</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様式は取組のイメージ図や画像等も活用し作成ください。</a:t>
            </a: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様式以外の関連資料がありましたら添付資料として送付ください。</a:t>
            </a:r>
            <a:endPar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枠内に記載しきれない場合には、枠を広げてご記載ください。</a:t>
            </a:r>
          </a:p>
        </p:txBody>
      </p:sp>
    </p:spTree>
    <p:extLst>
      <p:ext uri="{BB962C8B-B14F-4D97-AF65-F5344CB8AC3E}">
        <p14:creationId xmlns:p14="http://schemas.microsoft.com/office/powerpoint/2010/main" val="311436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タイトル 2">
            <a:extLst>
              <a:ext uri="{FF2B5EF4-FFF2-40B4-BE49-F238E27FC236}">
                <a16:creationId xmlns:a16="http://schemas.microsoft.com/office/drawing/2014/main" id="{3BA184F6-1B8C-402F-8D46-B6A4CE2B3ABD}"/>
              </a:ext>
            </a:extLst>
          </p:cNvPr>
          <p:cNvSpPr txBox="1">
            <a:spLocks/>
          </p:cNvSpPr>
          <p:nvPr/>
        </p:nvSpPr>
        <p:spPr>
          <a:xfrm>
            <a:off x="0" y="-6937"/>
            <a:ext cx="7343775" cy="4001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【TOHOKU DX</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大賞　応募案件説明資料</a:t>
            </a:r>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＜様式３＞</a:t>
            </a:r>
            <a:endParaRPr lang="ja-JP" altLang="en-US" sz="3200">
              <a:solidFill>
                <a:schemeClr val="tx1">
                  <a:lumMod val="85000"/>
                  <a:lumOff val="15000"/>
                </a:schemeClr>
              </a:solidFill>
              <a:latin typeface="メイリオ" panose="020B0604030504040204" pitchFamily="50" charset="-128"/>
              <a:ea typeface="メイリオ" panose="020B0604030504040204" pitchFamily="50" charset="-128"/>
            </a:endParaRPr>
          </a:p>
        </p:txBody>
      </p:sp>
      <p:graphicFrame>
        <p:nvGraphicFramePr>
          <p:cNvPr id="56" name="表 55">
            <a:extLst>
              <a:ext uri="{FF2B5EF4-FFF2-40B4-BE49-F238E27FC236}">
                <a16:creationId xmlns:a16="http://schemas.microsoft.com/office/drawing/2014/main" id="{43690028-8F35-43A0-90A1-9EDC31C3A250}"/>
              </a:ext>
            </a:extLst>
          </p:cNvPr>
          <p:cNvGraphicFramePr>
            <a:graphicFrameLocks noGrp="1"/>
          </p:cNvGraphicFramePr>
          <p:nvPr>
            <p:extLst>
              <p:ext uri="{D42A27DB-BD31-4B8C-83A1-F6EECF244321}">
                <p14:modId xmlns:p14="http://schemas.microsoft.com/office/powerpoint/2010/main" val="2641383821"/>
              </p:ext>
            </p:extLst>
          </p:nvPr>
        </p:nvGraphicFramePr>
        <p:xfrm>
          <a:off x="228807" y="641011"/>
          <a:ext cx="9448385" cy="5685474"/>
        </p:xfrm>
        <a:graphic>
          <a:graphicData uri="http://schemas.openxmlformats.org/drawingml/2006/table">
            <a:tbl>
              <a:tblPr firstRow="1" bandRow="1">
                <a:tableStyleId>{5A111915-BE36-4E01-A7E5-04B1672EAD32}</a:tableStyleId>
              </a:tblPr>
              <a:tblGrid>
                <a:gridCol w="9448385">
                  <a:extLst>
                    <a:ext uri="{9D8B030D-6E8A-4147-A177-3AD203B41FA5}">
                      <a16:colId xmlns:a16="http://schemas.microsoft.com/office/drawing/2014/main" val="2338736714"/>
                    </a:ext>
                  </a:extLst>
                </a:gridCol>
              </a:tblGrid>
              <a:tr h="282267">
                <a:tc>
                  <a:txBody>
                    <a:bodyPr/>
                    <a:lstStyle/>
                    <a:p>
                      <a:pPr algn="l"/>
                      <a:r>
                        <a:rPr kumimoji="1" lang="ja-JP" altLang="en-US" sz="1800" b="1" dirty="0">
                          <a:latin typeface="メイリオ" panose="020B0604030504040204" pitchFamily="50" charset="-128"/>
                          <a:ea typeface="メイリオ" panose="020B0604030504040204" pitchFamily="50" charset="-128"/>
                        </a:rPr>
                        <a:t>評価事項との関係</a:t>
                      </a:r>
                    </a:p>
                  </a:txBody>
                  <a:tcPr/>
                </a:tc>
                <a:extLst>
                  <a:ext uri="{0D108BD9-81ED-4DB2-BD59-A6C34878D82A}">
                    <a16:rowId xmlns:a16="http://schemas.microsoft.com/office/drawing/2014/main" val="3887823602"/>
                  </a:ext>
                </a:extLst>
              </a:tr>
              <a:tr h="5319714">
                <a:tc>
                  <a:txBody>
                    <a:bodyPr/>
                    <a:lstStyle/>
                    <a:p>
                      <a:pPr marL="0" indent="0">
                        <a:buFont typeface="Wingdings" panose="05000000000000000000" pitchFamily="2" charset="2"/>
                        <a:buNone/>
                        <a:defRPr/>
                      </a:pPr>
                      <a:r>
                        <a:rPr lang="ja-JP" altLang="en-US" sz="1400" b="0" u="none" dirty="0">
                          <a:solidFill>
                            <a:schemeClr val="tx1"/>
                          </a:solidFill>
                          <a:latin typeface="メイリオ" panose="020B0604030504040204" pitchFamily="50" charset="-128"/>
                          <a:ea typeface="メイリオ" panose="020B0604030504040204" pitchFamily="50" charset="-128"/>
                        </a:rPr>
                        <a:t>＜①革新性＞</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tx1"/>
                          </a:solidFill>
                          <a:latin typeface="メイリオ" panose="020B0604030504040204" pitchFamily="50" charset="-128"/>
                          <a:ea typeface="メイリオ" panose="020B0604030504040204" pitchFamily="50" charset="-128"/>
                        </a:rPr>
                        <a:t>＜②波及効果＞</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tx1"/>
                          </a:solidFill>
                          <a:latin typeface="メイリオ" panose="020B0604030504040204" pitchFamily="50" charset="-128"/>
                          <a:ea typeface="メイリオ" panose="020B0604030504040204" pitchFamily="50" charset="-128"/>
                        </a:rPr>
                        <a:t>＜③社会的課題への対応＞</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14" name="テキスト ボックス 13">
            <a:extLst>
              <a:ext uri="{FF2B5EF4-FFF2-40B4-BE49-F238E27FC236}">
                <a16:creationId xmlns:a16="http://schemas.microsoft.com/office/drawing/2014/main" id="{1614D569-1A23-4D5A-BBB3-56D927A86FC3}"/>
              </a:ext>
            </a:extLst>
          </p:cNvPr>
          <p:cNvSpPr txBox="1"/>
          <p:nvPr/>
        </p:nvSpPr>
        <p:spPr>
          <a:xfrm>
            <a:off x="2689934" y="1131329"/>
            <a:ext cx="6853560" cy="5016758"/>
          </a:xfrm>
          <a:prstGeom prst="rect">
            <a:avLst/>
          </a:prstGeom>
          <a:solidFill>
            <a:schemeClr val="tx2">
              <a:lumMod val="75000"/>
            </a:schemeClr>
          </a:solidFill>
        </p:spPr>
        <p:txBody>
          <a:bodyPr wrap="square" rtlCol="0">
            <a:spAutoFit/>
          </a:bodyPr>
          <a:lstStyle/>
          <a:p>
            <a:pPr marL="0" indent="0">
              <a:buFont typeface="Wingdings" panose="05000000000000000000" pitchFamily="2" charset="2"/>
              <a:buNone/>
              <a:defRPr/>
            </a:pPr>
            <a:r>
              <a:rPr lang="ja-JP" altLang="en-US" sz="1000" b="1" u="none" dirty="0">
                <a:solidFill>
                  <a:schemeClr val="bg1"/>
                </a:solidFill>
                <a:latin typeface="メイリオ" panose="020B0604030504040204" pitchFamily="50" charset="-128"/>
                <a:ea typeface="メイリオ" panose="020B0604030504040204" pitchFamily="50" charset="-128"/>
              </a:rPr>
              <a:t>＜①革新性＞</a:t>
            </a:r>
            <a:endParaRPr lang="en-US" altLang="ja-JP" sz="1000" b="1" u="none" dirty="0">
              <a:solidFill>
                <a:schemeClr val="bg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r>
              <a:rPr lang="ja-JP" altLang="en-US" sz="1000" b="0" u="none" dirty="0">
                <a:solidFill>
                  <a:schemeClr val="bg1"/>
                </a:solidFill>
                <a:latin typeface="メイリオ" panose="020B0604030504040204" pitchFamily="50" charset="-128"/>
                <a:ea typeface="メイリオ" panose="020B0604030504040204" pitchFamily="50" charset="-128"/>
              </a:rPr>
              <a:t>製品・サービス部門、業務プロセス部門については次の観点で、できるだけ数値を用いて定量的、具体的に記入してください。</a:t>
            </a:r>
          </a:p>
          <a:p>
            <a:pPr marL="0" indent="0">
              <a:buFont typeface="Wingdings" panose="05000000000000000000" pitchFamily="2" charset="2"/>
              <a:buNone/>
              <a:defRPr/>
            </a:pPr>
            <a:r>
              <a:rPr lang="ja-JP" altLang="en-US" sz="1000" b="0" u="none" dirty="0">
                <a:solidFill>
                  <a:schemeClr val="bg1"/>
                </a:solidFill>
                <a:latin typeface="メイリオ" panose="020B0604030504040204" pitchFamily="50" charset="-128"/>
                <a:ea typeface="メイリオ" panose="020B0604030504040204" pitchFamily="50" charset="-128"/>
              </a:rPr>
              <a:t>　 性能、品質面の優位性／生産性、合理性、能率向上への寄与／新規性 ・先進性、独創性、従来型との相違／克服</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en-US" altLang="ja-JP" sz="1000" dirty="0">
                <a:solidFill>
                  <a:schemeClr val="bg1"/>
                </a:solidFill>
                <a:latin typeface="メイリオ" panose="020B0604030504040204" pitchFamily="50" charset="-128"/>
                <a:ea typeface="メイリオ" panose="020B0604030504040204" pitchFamily="50" charset="-128"/>
              </a:rPr>
              <a:t>    </a:t>
            </a:r>
            <a:r>
              <a:rPr lang="ja-JP" altLang="en-US" sz="1000" b="0" u="none" dirty="0">
                <a:solidFill>
                  <a:schemeClr val="bg1"/>
                </a:solidFill>
                <a:latin typeface="メイリオ" panose="020B0604030504040204" pitchFamily="50" charset="-128"/>
                <a:ea typeface="メイリオ" panose="020B0604030504040204" pitchFamily="50" charset="-128"/>
              </a:rPr>
              <a:t>の難易度、ボトルネック解消の困難性</a:t>
            </a:r>
          </a:p>
          <a:p>
            <a:pPr marL="171450" indent="-171450">
              <a:buFont typeface="Wingdings" panose="05000000000000000000" pitchFamily="2" charset="2"/>
              <a:buChar char="l"/>
              <a:defRPr/>
            </a:pPr>
            <a:r>
              <a:rPr lang="ja-JP" altLang="en-US" sz="1000" b="0" u="none" dirty="0">
                <a:solidFill>
                  <a:schemeClr val="bg1"/>
                </a:solidFill>
                <a:latin typeface="メイリオ" panose="020B0604030504040204" pitchFamily="50" charset="-128"/>
                <a:ea typeface="メイリオ" panose="020B0604030504040204" pitchFamily="50" charset="-128"/>
              </a:rPr>
              <a:t>支援部門については次の観点で具体的に記入してください。</a:t>
            </a:r>
          </a:p>
          <a:p>
            <a:pPr marL="0" indent="0">
              <a:buFont typeface="Wingdings" panose="05000000000000000000" pitchFamily="2" charset="2"/>
              <a:buNone/>
              <a:defRPr/>
            </a:pPr>
            <a:r>
              <a:rPr lang="ja-JP" altLang="en-US" sz="1000" dirty="0">
                <a:solidFill>
                  <a:schemeClr val="bg1"/>
                </a:solidFill>
                <a:latin typeface="メイリオ" panose="020B0604030504040204" pitchFamily="50" charset="-128"/>
                <a:ea typeface="メイリオ" panose="020B0604030504040204" pitchFamily="50" charset="-128"/>
              </a:rPr>
              <a:t>    </a:t>
            </a:r>
            <a:r>
              <a:rPr lang="ja-JP" altLang="en-US" sz="1000" b="0" u="none" dirty="0">
                <a:solidFill>
                  <a:schemeClr val="bg1"/>
                </a:solidFill>
                <a:latin typeface="メイリオ" panose="020B0604030504040204" pitchFamily="50" charset="-128"/>
                <a:ea typeface="メイリオ" panose="020B0604030504040204" pitchFamily="50" charset="-128"/>
              </a:rPr>
              <a:t>支援機関自身の取組の新規性、独創性、類似する取組みの有無／支援機関自身のデジタル人材育成や事業化コー</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en-US" altLang="ja-JP" sz="1000" dirty="0">
                <a:solidFill>
                  <a:schemeClr val="bg1"/>
                </a:solidFill>
                <a:latin typeface="メイリオ" panose="020B0604030504040204" pitchFamily="50" charset="-128"/>
                <a:ea typeface="メイリオ" panose="020B0604030504040204" pitchFamily="50" charset="-128"/>
              </a:rPr>
              <a:t>    </a:t>
            </a:r>
            <a:r>
              <a:rPr lang="ja-JP" altLang="en-US" sz="1000" b="0" u="none" dirty="0">
                <a:solidFill>
                  <a:schemeClr val="bg1"/>
                </a:solidFill>
                <a:latin typeface="メイリオ" panose="020B0604030504040204" pitchFamily="50" charset="-128"/>
                <a:ea typeface="メイリオ" panose="020B0604030504040204" pitchFamily="50" charset="-128"/>
              </a:rPr>
              <a:t>ディネートにおける創意・工夫／支援機関自身の地域の関係機関との効果的な連携／支援先が当該支援機関の支</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en-US" altLang="ja-JP" sz="1000" dirty="0">
                <a:solidFill>
                  <a:schemeClr val="bg1"/>
                </a:solidFill>
                <a:latin typeface="メイリオ" panose="020B0604030504040204" pitchFamily="50" charset="-128"/>
                <a:ea typeface="メイリオ" panose="020B0604030504040204" pitchFamily="50" charset="-128"/>
              </a:rPr>
              <a:t>    </a:t>
            </a:r>
            <a:r>
              <a:rPr lang="ja-JP" altLang="en-US" sz="1000" b="0" u="none" dirty="0">
                <a:solidFill>
                  <a:schemeClr val="bg1"/>
                </a:solidFill>
                <a:latin typeface="メイリオ" panose="020B0604030504040204" pitchFamily="50" charset="-128"/>
                <a:ea typeface="メイリオ" panose="020B0604030504040204" pitchFamily="50" charset="-128"/>
              </a:rPr>
              <a:t>援により実施することが見込まれる取組等の革新性</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000" b="1" u="none" dirty="0">
                <a:solidFill>
                  <a:schemeClr val="bg1"/>
                </a:solidFill>
                <a:latin typeface="メイリオ" panose="020B0604030504040204" pitchFamily="50" charset="-128"/>
                <a:ea typeface="メイリオ" panose="020B0604030504040204" pitchFamily="50" charset="-128"/>
              </a:rPr>
              <a:t>＜②波及効果＞</a:t>
            </a:r>
            <a:endParaRPr lang="en-US" altLang="ja-JP" sz="1000" b="1" u="none" dirty="0">
              <a:solidFill>
                <a:schemeClr val="bg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r>
              <a:rPr lang="ja-JP" altLang="en-US" sz="1000" b="0" u="none" dirty="0">
                <a:solidFill>
                  <a:schemeClr val="bg1"/>
                </a:solidFill>
                <a:latin typeface="メイリオ" panose="020B0604030504040204" pitchFamily="50" charset="-128"/>
                <a:ea typeface="メイリオ" panose="020B0604030504040204" pitchFamily="50" charset="-128"/>
              </a:rPr>
              <a:t>製品・サービス部門、業務プロセス部門については次の観点で、できるだけ数値を用いて定量的、具体的に記入してください。</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a:defRPr/>
            </a:pPr>
            <a:r>
              <a:rPr lang="en-US" altLang="ja-JP" sz="1000" b="0" u="none" dirty="0">
                <a:solidFill>
                  <a:schemeClr val="bg1"/>
                </a:solidFill>
                <a:latin typeface="メイリオ" panose="020B0604030504040204" pitchFamily="50" charset="-128"/>
                <a:ea typeface="メイリオ" panose="020B0604030504040204" pitchFamily="50" charset="-128"/>
              </a:rPr>
              <a:t>    </a:t>
            </a:r>
            <a:r>
              <a:rPr lang="ja-JP" altLang="en-US" sz="1000" b="0" u="none" dirty="0">
                <a:solidFill>
                  <a:schemeClr val="bg1"/>
                </a:solidFill>
                <a:latin typeface="メイリオ" panose="020B0604030504040204" pitchFamily="50" charset="-128"/>
                <a:ea typeface="メイリオ" panose="020B0604030504040204" pitchFamily="50" charset="-128"/>
              </a:rPr>
              <a:t>売上、収益、市場シェア、コスト削減への貢献 （数値を用いて具体的に）／他事業への転用・応用可能性、将来</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a:defRPr/>
            </a:pPr>
            <a:r>
              <a:rPr lang="en-US" altLang="ja-JP" sz="1000" dirty="0">
                <a:solidFill>
                  <a:schemeClr val="bg1"/>
                </a:solidFill>
                <a:latin typeface="メイリオ" panose="020B0604030504040204" pitchFamily="50" charset="-128"/>
                <a:ea typeface="メイリオ" panose="020B0604030504040204" pitchFamily="50" charset="-128"/>
              </a:rPr>
              <a:t>    </a:t>
            </a:r>
            <a:r>
              <a:rPr lang="ja-JP" altLang="en-US" sz="1000" b="0" u="none" dirty="0">
                <a:solidFill>
                  <a:schemeClr val="bg1"/>
                </a:solidFill>
                <a:latin typeface="メイリオ" panose="020B0604030504040204" pitchFamily="50" charset="-128"/>
                <a:ea typeface="メイリオ" panose="020B0604030504040204" pitchFamily="50" charset="-128"/>
              </a:rPr>
              <a:t>性／新規市場への影響、普及可能性／既存システムへの影響、普及可能性／地域産業の活性化 ・雇用拡大</a:t>
            </a:r>
          </a:p>
          <a:p>
            <a:pPr marL="171450" indent="-171450">
              <a:buFont typeface="Wingdings" panose="05000000000000000000" pitchFamily="2" charset="2"/>
              <a:buChar char="l"/>
              <a:defRPr/>
            </a:pPr>
            <a:r>
              <a:rPr lang="ja-JP" altLang="en-US" sz="1000" b="0" u="none" dirty="0">
                <a:solidFill>
                  <a:schemeClr val="bg1"/>
                </a:solidFill>
                <a:latin typeface="メイリオ" panose="020B0604030504040204" pitchFamily="50" charset="-128"/>
                <a:ea typeface="メイリオ" panose="020B0604030504040204" pitchFamily="50" charset="-128"/>
              </a:rPr>
              <a:t>支援部門については次の観点で具体的に記入してください。</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000" dirty="0">
                <a:solidFill>
                  <a:schemeClr val="bg1"/>
                </a:solidFill>
                <a:latin typeface="メイリオ" panose="020B0604030504040204" pitchFamily="50" charset="-128"/>
                <a:ea typeface="メイリオ" panose="020B0604030504040204" pitchFamily="50" charset="-128"/>
              </a:rPr>
              <a:t>    </a:t>
            </a:r>
            <a:r>
              <a:rPr lang="ja-JP" altLang="en-US" sz="1000" b="0" u="none" dirty="0">
                <a:solidFill>
                  <a:schemeClr val="bg1"/>
                </a:solidFill>
                <a:latin typeface="メイリオ" panose="020B0604030504040204" pitchFamily="50" charset="-128"/>
                <a:ea typeface="メイリオ" panose="020B0604030504040204" pitchFamily="50" charset="-128"/>
              </a:rPr>
              <a:t>支援機関が社会・地域で幅広く活躍する人材の育成にどう取り組んでいるか／支援機関自身の取組みの継続可能</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en-US" altLang="ja-JP" sz="1000" dirty="0">
                <a:solidFill>
                  <a:schemeClr val="bg1"/>
                </a:solidFill>
                <a:latin typeface="メイリオ" panose="020B0604030504040204" pitchFamily="50" charset="-128"/>
                <a:ea typeface="メイリオ" panose="020B0604030504040204" pitchFamily="50" charset="-128"/>
              </a:rPr>
              <a:t>    </a:t>
            </a:r>
            <a:r>
              <a:rPr lang="ja-JP" altLang="en-US" sz="1000" b="0" u="none" dirty="0">
                <a:solidFill>
                  <a:schemeClr val="bg1"/>
                </a:solidFill>
                <a:latin typeface="メイリオ" panose="020B0604030504040204" pitchFamily="50" charset="-128"/>
                <a:ea typeface="メイリオ" panose="020B0604030504040204" pitchFamily="50" charset="-128"/>
              </a:rPr>
              <a:t>性、内容や参加人数の拡大可能性、他地域の機関での実施（横展開）の可能性／支援先が当該支援機関の支援に</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en-US" altLang="ja-JP" sz="1000" dirty="0">
                <a:solidFill>
                  <a:schemeClr val="bg1"/>
                </a:solidFill>
                <a:latin typeface="メイリオ" panose="020B0604030504040204" pitchFamily="50" charset="-128"/>
                <a:ea typeface="メイリオ" panose="020B0604030504040204" pitchFamily="50" charset="-128"/>
              </a:rPr>
              <a:t>    </a:t>
            </a:r>
            <a:r>
              <a:rPr lang="ja-JP" altLang="en-US" sz="1000" b="0" u="none" dirty="0">
                <a:solidFill>
                  <a:schemeClr val="bg1"/>
                </a:solidFill>
                <a:latin typeface="メイリオ" panose="020B0604030504040204" pitchFamily="50" charset="-128"/>
                <a:ea typeface="メイリオ" panose="020B0604030504040204" pitchFamily="50" charset="-128"/>
              </a:rPr>
              <a:t>より実施することが見込まれる取組等の波及効果</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000" b="1" dirty="0">
                <a:solidFill>
                  <a:schemeClr val="bg1"/>
                </a:solidFill>
                <a:latin typeface="メイリオ" panose="020B0604030504040204" pitchFamily="50" charset="-128"/>
                <a:ea typeface="メイリオ" panose="020B0604030504040204" pitchFamily="50" charset="-128"/>
              </a:rPr>
              <a:t>＜③</a:t>
            </a:r>
            <a:r>
              <a:rPr lang="ja-JP" altLang="en-US" sz="1000" b="1" u="none" dirty="0">
                <a:solidFill>
                  <a:schemeClr val="bg1"/>
                </a:solidFill>
                <a:latin typeface="メイリオ" panose="020B0604030504040204" pitchFamily="50" charset="-128"/>
                <a:ea typeface="メイリオ" panose="020B0604030504040204" pitchFamily="50" charset="-128"/>
              </a:rPr>
              <a:t>社会的課題への対応＞</a:t>
            </a:r>
            <a:endParaRPr lang="en-US" altLang="ja-JP" sz="1000" b="1" u="none" dirty="0">
              <a:solidFill>
                <a:schemeClr val="bg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000" b="0" u="none" dirty="0">
                <a:solidFill>
                  <a:schemeClr val="bg1"/>
                </a:solidFill>
                <a:latin typeface="メイリオ" panose="020B0604030504040204" pitchFamily="50" charset="-128"/>
                <a:ea typeface="メイリオ" panose="020B0604030504040204" pitchFamily="50" charset="-128"/>
              </a:rPr>
              <a:t>製品・サービス部門、業務プロセス部門については次の観点で、できるだけ数値を用いて定量的、具体的に記入してください。</a:t>
            </a:r>
          </a:p>
          <a:p>
            <a:pPr marL="0" indent="0">
              <a:buFont typeface="Wingdings" panose="05000000000000000000" pitchFamily="2" charset="2"/>
              <a:buNone/>
              <a:defRPr/>
            </a:pPr>
            <a:r>
              <a:rPr lang="ja-JP" altLang="en-US" sz="1000" dirty="0">
                <a:solidFill>
                  <a:schemeClr val="bg1"/>
                </a:solidFill>
                <a:latin typeface="メイリオ" panose="020B0604030504040204" pitchFamily="50" charset="-128"/>
                <a:ea typeface="メイリオ" panose="020B0604030504040204" pitchFamily="50" charset="-128"/>
              </a:rPr>
              <a:t>    </a:t>
            </a:r>
            <a:r>
              <a:rPr lang="ja-JP" altLang="en-US" sz="1000" b="0" u="none" dirty="0">
                <a:solidFill>
                  <a:schemeClr val="bg1"/>
                </a:solidFill>
                <a:latin typeface="メイリオ" panose="020B0604030504040204" pitchFamily="50" charset="-128"/>
                <a:ea typeface="メイリオ" panose="020B0604030504040204" pitchFamily="50" charset="-128"/>
              </a:rPr>
              <a:t>社会環境の変化を踏まえてどのような取組みを行ったか、どのような付加価値を創造したか（例えば、人材不足</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en-US" altLang="ja-JP" sz="1000" dirty="0">
                <a:solidFill>
                  <a:schemeClr val="bg1"/>
                </a:solidFill>
                <a:latin typeface="メイリオ" panose="020B0604030504040204" pitchFamily="50" charset="-128"/>
                <a:ea typeface="メイリオ" panose="020B0604030504040204" pitchFamily="50" charset="-128"/>
              </a:rPr>
              <a:t>    </a:t>
            </a:r>
            <a:r>
              <a:rPr lang="ja-JP" altLang="en-US" sz="1000" b="0" u="none" dirty="0">
                <a:solidFill>
                  <a:schemeClr val="bg1"/>
                </a:solidFill>
                <a:latin typeface="メイリオ" panose="020B0604030504040204" pitchFamily="50" charset="-128"/>
                <a:ea typeface="メイリオ" panose="020B0604030504040204" pitchFamily="50" charset="-128"/>
              </a:rPr>
              <a:t>への対応、新型コロナウイルス感染拡大への対応、災害への対応、サプライチェーン構造の変化、環境配慮の意</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en-US" altLang="ja-JP" sz="1000" dirty="0">
                <a:solidFill>
                  <a:schemeClr val="bg1"/>
                </a:solidFill>
                <a:latin typeface="メイリオ" panose="020B0604030504040204" pitchFamily="50" charset="-128"/>
                <a:ea typeface="メイリオ" panose="020B0604030504040204" pitchFamily="50" charset="-128"/>
              </a:rPr>
              <a:t>    </a:t>
            </a:r>
            <a:r>
              <a:rPr lang="ja-JP" altLang="en-US" sz="1000" b="0" u="none" dirty="0">
                <a:solidFill>
                  <a:schemeClr val="bg1"/>
                </a:solidFill>
                <a:latin typeface="メイリオ" panose="020B0604030504040204" pitchFamily="50" charset="-128"/>
                <a:ea typeface="メイリオ" panose="020B0604030504040204" pitchFamily="50" charset="-128"/>
              </a:rPr>
              <a:t>識の高まりなどをはじめとする、社会的課題の解決に寄与しうる取組を評価します。）</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000" b="0" u="none" dirty="0">
                <a:solidFill>
                  <a:schemeClr val="bg1"/>
                </a:solidFill>
                <a:latin typeface="メイリオ" panose="020B0604030504040204" pitchFamily="50" charset="-128"/>
                <a:ea typeface="メイリオ" panose="020B0604030504040204" pitchFamily="50" charset="-128"/>
              </a:rPr>
              <a:t>支援部門については次の観点で具体的に記入してください。</a:t>
            </a:r>
          </a:p>
          <a:p>
            <a:pPr marL="0" indent="0">
              <a:buFont typeface="Wingdings" panose="05000000000000000000" pitchFamily="2" charset="2"/>
              <a:buNone/>
              <a:defRPr/>
            </a:pPr>
            <a:r>
              <a:rPr lang="ja-JP" altLang="en-US" sz="1000" dirty="0">
                <a:solidFill>
                  <a:schemeClr val="bg1"/>
                </a:solidFill>
                <a:latin typeface="メイリオ" panose="020B0604030504040204" pitchFamily="50" charset="-128"/>
                <a:ea typeface="メイリオ" panose="020B0604030504040204" pitchFamily="50" charset="-128"/>
              </a:rPr>
              <a:t>    </a:t>
            </a:r>
            <a:r>
              <a:rPr lang="ja-JP" altLang="en-US" sz="1000" b="0" u="none" dirty="0">
                <a:solidFill>
                  <a:schemeClr val="bg1"/>
                </a:solidFill>
                <a:latin typeface="メイリオ" panose="020B0604030504040204" pitchFamily="50" charset="-128"/>
                <a:ea typeface="メイリオ" panose="020B0604030504040204" pitchFamily="50" charset="-128"/>
              </a:rPr>
              <a:t>社会環境の変化を踏まえてどのような取組みを行ったか、どのような付加価値を創造したか（ （例えば、人材不</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en-US" altLang="ja-JP" sz="1000" dirty="0">
                <a:solidFill>
                  <a:schemeClr val="bg1"/>
                </a:solidFill>
                <a:latin typeface="メイリオ" panose="020B0604030504040204" pitchFamily="50" charset="-128"/>
                <a:ea typeface="メイリオ" panose="020B0604030504040204" pitchFamily="50" charset="-128"/>
              </a:rPr>
              <a:t>    </a:t>
            </a:r>
            <a:r>
              <a:rPr lang="ja-JP" altLang="en-US" sz="1000" b="0" u="none" dirty="0">
                <a:solidFill>
                  <a:schemeClr val="bg1"/>
                </a:solidFill>
                <a:latin typeface="メイリオ" panose="020B0604030504040204" pitchFamily="50" charset="-128"/>
                <a:ea typeface="メイリオ" panose="020B0604030504040204" pitchFamily="50" charset="-128"/>
              </a:rPr>
              <a:t>足への対応、新型コロナウイルス感染拡大への対応、災害への対応、サプライチェーン構造の変化、環境配慮の</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en-US" altLang="ja-JP" sz="1000" dirty="0">
                <a:solidFill>
                  <a:schemeClr val="bg1"/>
                </a:solidFill>
                <a:latin typeface="メイリオ" panose="020B0604030504040204" pitchFamily="50" charset="-128"/>
                <a:ea typeface="メイリオ" panose="020B0604030504040204" pitchFamily="50" charset="-128"/>
              </a:rPr>
              <a:t>    </a:t>
            </a:r>
            <a:r>
              <a:rPr lang="ja-JP" altLang="en-US" sz="1000" b="0" u="none" dirty="0">
                <a:solidFill>
                  <a:schemeClr val="bg1"/>
                </a:solidFill>
                <a:latin typeface="メイリオ" panose="020B0604030504040204" pitchFamily="50" charset="-128"/>
                <a:ea typeface="メイリオ" panose="020B0604030504040204" pitchFamily="50" charset="-128"/>
              </a:rPr>
              <a:t>意識高まりなどをはじめとする、社会的課題の解決に寄与しうる取組を評価します。）</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r>
              <a:rPr lang="ja-JP" altLang="en-US" sz="1000" b="0" u="none" dirty="0">
                <a:solidFill>
                  <a:schemeClr val="bg1"/>
                </a:solidFill>
                <a:latin typeface="メイリオ" panose="020B0604030504040204" pitchFamily="50" charset="-128"/>
                <a:ea typeface="メイリオ" panose="020B0604030504040204" pitchFamily="50" charset="-128"/>
              </a:rPr>
              <a:t>支援先が当該支援機関の支援により実施することが見込まれる取組等は、どのような社会的課題解決に寄与するか</a:t>
            </a:r>
            <a:endParaRPr lang="en-US" altLang="ja-JP" sz="1000" b="0" u="none" dirty="0">
              <a:solidFill>
                <a:schemeClr val="bg1"/>
              </a:solidFill>
              <a:latin typeface="メイリオ" panose="020B0604030504040204" pitchFamily="50" charset="-128"/>
              <a:ea typeface="メイリオ" panose="020B0604030504040204" pitchFamily="50" charset="-128"/>
            </a:endParaRPr>
          </a:p>
        </p:txBody>
      </p:sp>
      <p:sp>
        <p:nvSpPr>
          <p:cNvPr id="2" name="テキスト ボックス 1">
            <a:extLst>
              <a:ext uri="{FF2B5EF4-FFF2-40B4-BE49-F238E27FC236}">
                <a16:creationId xmlns:a16="http://schemas.microsoft.com/office/drawing/2014/main" id="{82EFE344-905D-88BD-ACE1-6FB67B0A560A}"/>
              </a:ext>
            </a:extLst>
          </p:cNvPr>
          <p:cNvSpPr txBox="1"/>
          <p:nvPr/>
        </p:nvSpPr>
        <p:spPr>
          <a:xfrm>
            <a:off x="6270828" y="53906"/>
            <a:ext cx="3580888" cy="738664"/>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本頁は公表予定はありません。</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様式は取組のイメージ図や画像等も活用し作成ください。</a:t>
            </a: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様式以外の関連資料がありましたら添付資料として送付ください。</a:t>
            </a:r>
            <a:endPar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枠内に記載しきれない場合には、枠を広げてご記載ください。</a:t>
            </a:r>
          </a:p>
        </p:txBody>
      </p:sp>
    </p:spTree>
    <p:extLst>
      <p:ext uri="{BB962C8B-B14F-4D97-AF65-F5344CB8AC3E}">
        <p14:creationId xmlns:p14="http://schemas.microsoft.com/office/powerpoint/2010/main" val="2114010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a:extLst>
              <a:ext uri="{FF2B5EF4-FFF2-40B4-BE49-F238E27FC236}">
                <a16:creationId xmlns:a16="http://schemas.microsoft.com/office/drawing/2014/main" id="{36B03085-72BF-4D46-A33D-0B49C0CFBD12}"/>
              </a:ext>
            </a:extLst>
          </p:cNvPr>
          <p:cNvGraphicFramePr>
            <a:graphicFrameLocks noGrp="1"/>
          </p:cNvGraphicFramePr>
          <p:nvPr>
            <p:extLst>
              <p:ext uri="{D42A27DB-BD31-4B8C-83A1-F6EECF244321}">
                <p14:modId xmlns:p14="http://schemas.microsoft.com/office/powerpoint/2010/main" val="1949148517"/>
              </p:ext>
            </p:extLst>
          </p:nvPr>
        </p:nvGraphicFramePr>
        <p:xfrm>
          <a:off x="228807" y="1601576"/>
          <a:ext cx="9448385" cy="1114202"/>
        </p:xfrm>
        <a:graphic>
          <a:graphicData uri="http://schemas.openxmlformats.org/drawingml/2006/table">
            <a:tbl>
              <a:tblPr firstRow="1" bandRow="1">
                <a:tableStyleId>{72833802-FEF1-4C79-8D5D-14CF1EAF98D9}</a:tableStyleId>
              </a:tblPr>
              <a:tblGrid>
                <a:gridCol w="9448385">
                  <a:extLst>
                    <a:ext uri="{9D8B030D-6E8A-4147-A177-3AD203B41FA5}">
                      <a16:colId xmlns:a16="http://schemas.microsoft.com/office/drawing/2014/main" val="2338736714"/>
                    </a:ext>
                  </a:extLst>
                </a:gridCol>
              </a:tblGrid>
              <a:tr h="277728">
                <a:tc>
                  <a:txBody>
                    <a:bodyPr/>
                    <a:lstStyle/>
                    <a:p>
                      <a:pPr algn="l"/>
                      <a:r>
                        <a:rPr kumimoji="1" lang="ja-JP" altLang="en-US" sz="1800" b="1">
                          <a:latin typeface="Meiryo UI" panose="020B0604030504040204" pitchFamily="50" charset="-128"/>
                          <a:ea typeface="Meiryo UI" panose="020B0604030504040204" pitchFamily="50" charset="-128"/>
                        </a:rPr>
                        <a:t>推薦理由</a:t>
                      </a:r>
                    </a:p>
                  </a:txBody>
                  <a:tcPr/>
                </a:tc>
                <a:extLst>
                  <a:ext uri="{0D108BD9-81ED-4DB2-BD59-A6C34878D82A}">
                    <a16:rowId xmlns:a16="http://schemas.microsoft.com/office/drawing/2014/main" val="3887823602"/>
                  </a:ext>
                </a:extLst>
              </a:tr>
              <a:tr h="748442">
                <a:tc>
                  <a:txBody>
                    <a:bodyPr/>
                    <a:lstStyle/>
                    <a:p>
                      <a:pPr marL="171450" indent="-171450">
                        <a:buFont typeface="Wingdings" panose="05000000000000000000" pitchFamily="2" charset="2"/>
                        <a:buChar char="l"/>
                        <a:defRPr/>
                      </a:pPr>
                      <a:r>
                        <a:rPr lang="ja-JP" altLang="en-US" sz="1400" b="0" u="none" dirty="0">
                          <a:solidFill>
                            <a:schemeClr val="tx1"/>
                          </a:solidFill>
                        </a:rPr>
                        <a:t>・・・・・。</a:t>
                      </a:r>
                      <a:endParaRPr lang="en-US" altLang="ja-JP" sz="1400" b="0" u="none" dirty="0">
                        <a:solidFill>
                          <a:schemeClr val="tx1"/>
                        </a:solidFill>
                      </a:endParaRPr>
                    </a:p>
                  </a:txBody>
                  <a:tcPr/>
                </a:tc>
                <a:extLst>
                  <a:ext uri="{0D108BD9-81ED-4DB2-BD59-A6C34878D82A}">
                    <a16:rowId xmlns:a16="http://schemas.microsoft.com/office/drawing/2014/main" val="3380233151"/>
                  </a:ext>
                </a:extLst>
              </a:tr>
            </a:tbl>
          </a:graphicData>
        </a:graphic>
      </p:graphicFrame>
      <p:sp>
        <p:nvSpPr>
          <p:cNvPr id="44" name="タイトル 2">
            <a:extLst>
              <a:ext uri="{FF2B5EF4-FFF2-40B4-BE49-F238E27FC236}">
                <a16:creationId xmlns:a16="http://schemas.microsoft.com/office/drawing/2014/main" id="{3BA184F6-1B8C-402F-8D46-B6A4CE2B3ABD}"/>
              </a:ext>
            </a:extLst>
          </p:cNvPr>
          <p:cNvSpPr txBox="1">
            <a:spLocks/>
          </p:cNvSpPr>
          <p:nvPr/>
        </p:nvSpPr>
        <p:spPr>
          <a:xfrm>
            <a:off x="0" y="-6937"/>
            <a:ext cx="7343775" cy="4001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【TOHOKU DX</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大賞　推薦資料</a:t>
            </a:r>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＜様式４＞</a:t>
            </a:r>
            <a:endParaRPr lang="ja-JP" altLang="en-US" sz="320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51" name="テキスト ボックス 50">
            <a:extLst>
              <a:ext uri="{FF2B5EF4-FFF2-40B4-BE49-F238E27FC236}">
                <a16:creationId xmlns:a16="http://schemas.microsoft.com/office/drawing/2014/main" id="{D496EE11-E79B-4BE5-94A6-F42B2DF2325D}"/>
              </a:ext>
            </a:extLst>
          </p:cNvPr>
          <p:cNvSpPr txBox="1"/>
          <p:nvPr/>
        </p:nvSpPr>
        <p:spPr>
          <a:xfrm>
            <a:off x="134185" y="336901"/>
            <a:ext cx="4969037" cy="369332"/>
          </a:xfrm>
          <a:prstGeom prst="rect">
            <a:avLst/>
          </a:prstGeom>
          <a:noFill/>
        </p:spPr>
        <p:txBody>
          <a:bodyPr wrap="square" rtlCol="0">
            <a:spAutoFit/>
          </a:bodyPr>
          <a:lstStyle/>
          <a:p>
            <a:r>
              <a:rPr kumimoji="1" lang="ja-JP" altLang="en-US">
                <a:solidFill>
                  <a:schemeClr val="accent2"/>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案件名：○○○○・・・</a:t>
            </a:r>
            <a:r>
              <a:rPr lang="ja-JP" altLang="en-US" b="1">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 （</a:t>
            </a:r>
            <a:r>
              <a:rPr lang="en-US" altLang="ja-JP" b="1">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40</a:t>
            </a:r>
            <a:r>
              <a:rPr lang="ja-JP" altLang="en-US" b="1">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字以内）</a:t>
            </a:r>
            <a:endPar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52" name="直線コネクタ 51">
            <a:extLst>
              <a:ext uri="{FF2B5EF4-FFF2-40B4-BE49-F238E27FC236}">
                <a16:creationId xmlns:a16="http://schemas.microsoft.com/office/drawing/2014/main" id="{1D926F3B-9EA6-4DFD-8347-DC37D9F2D6B1}"/>
              </a:ext>
            </a:extLst>
          </p:cNvPr>
          <p:cNvCxnSpPr>
            <a:cxnSpLocks/>
          </p:cNvCxnSpPr>
          <p:nvPr/>
        </p:nvCxnSpPr>
        <p:spPr>
          <a:xfrm>
            <a:off x="222207" y="683628"/>
            <a:ext cx="9461586"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CF1E260C-7AE8-40C1-AB9A-299DA2FA21E2}"/>
              </a:ext>
            </a:extLst>
          </p:cNvPr>
          <p:cNvSpPr txBox="1"/>
          <p:nvPr/>
        </p:nvSpPr>
        <p:spPr>
          <a:xfrm>
            <a:off x="134186" y="680768"/>
            <a:ext cx="4448264" cy="369332"/>
          </a:xfrm>
          <a:prstGeom prst="rect">
            <a:avLst/>
          </a:prstGeom>
          <a:noFill/>
        </p:spPr>
        <p:txBody>
          <a:bodyPr wrap="square" rtlCol="0">
            <a:spAutoFit/>
          </a:bodyPr>
          <a:lstStyle/>
          <a:p>
            <a:r>
              <a:rPr kumimoji="1" lang="ja-JP" altLang="en-US">
                <a:solidFill>
                  <a:schemeClr val="accent2"/>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企業・団体</a:t>
            </a:r>
            <a:r>
              <a:rPr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名：○○○○・・・</a:t>
            </a:r>
            <a:endPar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18" name="直線コネクタ 17">
            <a:extLst>
              <a:ext uri="{FF2B5EF4-FFF2-40B4-BE49-F238E27FC236}">
                <a16:creationId xmlns:a16="http://schemas.microsoft.com/office/drawing/2014/main" id="{B06B7022-3136-47EF-A6C7-C24CAF2A639A}"/>
              </a:ext>
            </a:extLst>
          </p:cNvPr>
          <p:cNvCxnSpPr>
            <a:cxnSpLocks/>
          </p:cNvCxnSpPr>
          <p:nvPr/>
        </p:nvCxnSpPr>
        <p:spPr>
          <a:xfrm>
            <a:off x="222207" y="1027495"/>
            <a:ext cx="9461586"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87579788-A565-4A92-BCD7-147A636DC216}"/>
              </a:ext>
            </a:extLst>
          </p:cNvPr>
          <p:cNvSpPr txBox="1"/>
          <p:nvPr/>
        </p:nvSpPr>
        <p:spPr>
          <a:xfrm>
            <a:off x="6176389" y="55028"/>
            <a:ext cx="3667992" cy="600164"/>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他薦の場合のみ、推薦者にて記載してください。</a:t>
            </a:r>
            <a:endParaRPr kumimoji="1" lang="en-US" altLang="ja-JP" sz="11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本頁は公表予定はありません。</a:t>
            </a: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枠内に記載しきれない場合には、枠を広げてご記載ください。</a:t>
            </a:r>
          </a:p>
        </p:txBody>
      </p:sp>
      <p:sp>
        <p:nvSpPr>
          <p:cNvPr id="20" name="テキスト ボックス 19">
            <a:extLst>
              <a:ext uri="{FF2B5EF4-FFF2-40B4-BE49-F238E27FC236}">
                <a16:creationId xmlns:a16="http://schemas.microsoft.com/office/drawing/2014/main" id="{6E4C1D41-71AB-4610-BC10-A3364CDF501F}"/>
              </a:ext>
            </a:extLst>
          </p:cNvPr>
          <p:cNvSpPr txBox="1"/>
          <p:nvPr/>
        </p:nvSpPr>
        <p:spPr>
          <a:xfrm>
            <a:off x="134186" y="1087801"/>
            <a:ext cx="4448264" cy="369332"/>
          </a:xfrm>
          <a:prstGeom prst="rect">
            <a:avLst/>
          </a:prstGeom>
          <a:noFill/>
        </p:spPr>
        <p:txBody>
          <a:bodyPr wrap="square" rtlCol="0">
            <a:spAutoFit/>
          </a:bodyPr>
          <a:lstStyle/>
          <a:p>
            <a:r>
              <a:rPr kumimoji="1" lang="ja-JP" altLang="en-US">
                <a:solidFill>
                  <a:schemeClr val="accent2"/>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推薦者名：○○○○・・・</a:t>
            </a:r>
            <a:endPar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21" name="直線コネクタ 20">
            <a:extLst>
              <a:ext uri="{FF2B5EF4-FFF2-40B4-BE49-F238E27FC236}">
                <a16:creationId xmlns:a16="http://schemas.microsoft.com/office/drawing/2014/main" id="{59A732F0-55F8-4F15-B4C1-DE5BD23DB708}"/>
              </a:ext>
            </a:extLst>
          </p:cNvPr>
          <p:cNvCxnSpPr>
            <a:cxnSpLocks/>
          </p:cNvCxnSpPr>
          <p:nvPr/>
        </p:nvCxnSpPr>
        <p:spPr>
          <a:xfrm>
            <a:off x="222207" y="1434528"/>
            <a:ext cx="9461586"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2CFA89B7-1EE7-40AF-829E-E2866726F646}"/>
              </a:ext>
            </a:extLst>
          </p:cNvPr>
          <p:cNvSpPr txBox="1"/>
          <p:nvPr/>
        </p:nvSpPr>
        <p:spPr>
          <a:xfrm>
            <a:off x="3445944" y="2048881"/>
            <a:ext cx="6100263" cy="415498"/>
          </a:xfrm>
          <a:prstGeom prst="rect">
            <a:avLst/>
          </a:prstGeom>
          <a:solidFill>
            <a:srgbClr val="990033"/>
          </a:solidFill>
        </p:spPr>
        <p:txBody>
          <a:bodyPr wrap="square" rtlCol="0">
            <a:spAutoFit/>
          </a:bodyPr>
          <a:lstStyle/>
          <a:p>
            <a:pPr marL="171450" indent="-171450">
              <a:buFont typeface="Wingdings" panose="05000000000000000000" pitchFamily="2" charset="2"/>
              <a:buChar char="l"/>
              <a:defRPr/>
            </a:pPr>
            <a:r>
              <a:rPr lang="ja-JP" altLang="en-US" sz="1050" b="0" u="none" dirty="0">
                <a:solidFill>
                  <a:schemeClr val="bg1"/>
                </a:solidFill>
              </a:rPr>
              <a:t>評価項目（革新性、波及効果、社会的課題への対応）に照らし、当該案件のどのような点が優れているのか、具体的に記入してください。</a:t>
            </a:r>
            <a:endParaRPr lang="en-US" altLang="ja-JP" sz="1050" b="0" u="none" dirty="0">
              <a:solidFill>
                <a:schemeClr val="bg1"/>
              </a:solidFill>
            </a:endParaRPr>
          </a:p>
        </p:txBody>
      </p:sp>
    </p:spTree>
    <p:extLst>
      <p:ext uri="{BB962C8B-B14F-4D97-AF65-F5344CB8AC3E}">
        <p14:creationId xmlns:p14="http://schemas.microsoft.com/office/powerpoint/2010/main" val="3353934171"/>
      </p:ext>
    </p:extLst>
  </p:cSld>
  <p:clrMapOvr>
    <a:masterClrMapping/>
  </p:clrMapOvr>
</p:sld>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ヘッダー修正（PPT）.pptx" id="{BA91829E-AC79-4E60-8307-CE9768C582EC}" vid="{3DAD78C8-E631-4243-AE77-7CF5444DEDC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